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83" r:id="rId6"/>
    <p:sldId id="289" r:id="rId7"/>
    <p:sldId id="282" r:id="rId8"/>
    <p:sldId id="284" r:id="rId9"/>
    <p:sldId id="290" r:id="rId10"/>
    <p:sldId id="281" r:id="rId11"/>
    <p:sldId id="285" r:id="rId12"/>
    <p:sldId id="280" r:id="rId13"/>
    <p:sldId id="286" r:id="rId14"/>
    <p:sldId id="279" r:id="rId15"/>
    <p:sldId id="287" r:id="rId16"/>
    <p:sldId id="291" r:id="rId17"/>
    <p:sldId id="278" r:id="rId18"/>
    <p:sldId id="288" r:id="rId19"/>
    <p:sldId id="277" r:id="rId20"/>
    <p:sldId id="292" r:id="rId2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5B106E36-FD25-4E2D-B0AA-010F637433A0}" type="datetimeFigureOut">
              <a:rPr lang="ru-RU" smtClean="0"/>
              <a:pPr/>
              <a:t>07.05.2012</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07.05.2012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07.05.2012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07.05.2012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07.05.2012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07.05.2012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07.05.2012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07.05.2012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07.05.2012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07.05.2012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07.05.2012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725C68B6-61C2-468F-89AB-4B9F7531AA68}" type="slidenum">
              <a:rPr lang="ru-RU" smtClean="0"/>
              <a:pPr/>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B106E36-FD25-4E2D-B0AA-010F637433A0}" type="datetimeFigureOut">
              <a:rPr lang="ru-RU" smtClean="0"/>
              <a:pPr/>
              <a:t>07.05.2012</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725C68B6-61C2-468F-89AB-4B9F7531AA68}" type="slidenum">
              <a:rPr lang="ru-RU" smtClean="0"/>
              <a:pPr/>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14282" y="285728"/>
            <a:ext cx="3681410" cy="1143008"/>
          </a:xfrm>
        </p:spPr>
        <p:txBody>
          <a:bodyPr>
            <a:normAutofit/>
          </a:bodyPr>
          <a:lstStyle/>
          <a:p>
            <a:pPr algn="l"/>
            <a:r>
              <a:rPr lang="kk-KZ" sz="6000" dirty="0" smtClean="0">
                <a:solidFill>
                  <a:srgbClr val="FF0000"/>
                </a:solidFill>
                <a:latin typeface="Times New Roman" pitchFamily="18" charset="0"/>
                <a:cs typeface="Times New Roman" pitchFamily="18" charset="0"/>
              </a:rPr>
              <a:t>Тақырып</a:t>
            </a:r>
            <a:endParaRPr lang="ru-RU" sz="6000" dirty="0">
              <a:solidFill>
                <a:srgbClr val="FF0000"/>
              </a:solidFill>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533400" y="1785926"/>
            <a:ext cx="8039128" cy="4071966"/>
          </a:xfrm>
        </p:spPr>
        <p:txBody>
          <a:bodyPr>
            <a:noAutofit/>
          </a:bodyPr>
          <a:lstStyle/>
          <a:p>
            <a:pPr algn="ctr"/>
            <a:r>
              <a:rPr lang="kk-KZ" sz="4400" b="1" i="1" dirty="0" smtClean="0">
                <a:solidFill>
                  <a:srgbClr val="FFFF00"/>
                </a:solidFill>
                <a:latin typeface="Times New Roman" pitchFamily="18" charset="0"/>
                <a:cs typeface="Times New Roman" pitchFamily="18" charset="0"/>
              </a:rPr>
              <a:t> </a:t>
            </a:r>
            <a:r>
              <a:rPr lang="kk-KZ" sz="6000" b="1" i="1" dirty="0" smtClean="0">
                <a:solidFill>
                  <a:srgbClr val="FFFF00"/>
                </a:solidFill>
                <a:latin typeface="Times New Roman" pitchFamily="18" charset="0"/>
                <a:cs typeface="Times New Roman" pitchFamily="18" charset="0"/>
              </a:rPr>
              <a:t>Процесстiң технологиясының дамыған схемасы бар бидайының наубай </a:t>
            </a:r>
            <a:r>
              <a:rPr lang="kk-KZ" sz="6000" b="1" i="1" dirty="0" smtClean="0">
                <a:solidFill>
                  <a:srgbClr val="FFFF00"/>
                </a:solidFill>
                <a:latin typeface="Times New Roman" pitchFamily="18" charset="0"/>
                <a:cs typeface="Times New Roman" pitchFamily="18" charset="0"/>
              </a:rPr>
              <a:t>ұнтақтары</a:t>
            </a:r>
            <a:endParaRPr lang="ru-RU" sz="6000" b="1" i="1" dirty="0" smtClean="0">
              <a:solidFill>
                <a:srgbClr val="FFFF00"/>
              </a:solidFill>
              <a:latin typeface="Times New Roman" pitchFamily="18" charset="0"/>
              <a:cs typeface="Times New Roman"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3400" y="571480"/>
            <a:ext cx="7851648" cy="5500726"/>
          </a:xfrm>
        </p:spPr>
        <p:txBody>
          <a:bodyPr>
            <a:normAutofit fontScale="90000"/>
          </a:bodyPr>
          <a:lstStyle/>
          <a:p>
            <a:pPr algn="ctr"/>
            <a:r>
              <a:rPr lang="kk-KZ" i="1" dirty="0" smtClean="0">
                <a:solidFill>
                  <a:srgbClr val="FF0000"/>
                </a:solidFill>
                <a:latin typeface="Times New Roman" pitchFamily="18" charset="0"/>
                <a:cs typeface="Times New Roman" pitchFamily="18" charset="0"/>
              </a:rPr>
              <a:t>Процесстер бойынша жаншып қақтау сызық және сүзетiн беттiң шамамен үлестiрiлуi, жабдыққа орташа меншiктi жүктемелердiң кеңес берiлетiн нормалары.</a:t>
            </a:r>
            <a:endParaRPr lang="ru-RU" dirty="0">
              <a:solidFill>
                <a:srgbClr val="FF0000"/>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533400" y="285728"/>
            <a:ext cx="8253442" cy="6215106"/>
          </a:xfrm>
        </p:spPr>
        <p:txBody>
          <a:bodyPr>
            <a:normAutofit lnSpcReduction="10000"/>
          </a:bodyPr>
          <a:lstStyle/>
          <a:p>
            <a:pPr algn="ctr"/>
            <a:r>
              <a:rPr lang="kk-KZ" b="1" i="1" dirty="0" smtClean="0"/>
              <a:t>Ұсақтаудың өнiмдерiнiң түйiрөлшемдiк құрамы ұсақтауды тәртiп және қырналатын өнiмнiң iрiлiгiнен тәуелдi болатыны анық. Биiк тәртiпте (үлкен жұмыс саңылауы туралы жанында) ұсақтаулар және қайрауды дамыған технологиялық сұлбасының жанында әжiктердiң саны және ұнның кiшiрек саны туралы көбiрек алады. Ұсақтау тәртiптерiнiң аласалаулардың жанында майда әжiктерi, дунсттердiң шығуы және ұнның салыстырмалы үлкеюiнде болады.</a:t>
            </a:r>
            <a:endParaRPr lang="ru-RU" b="1" i="1" dirty="0" smtClean="0"/>
          </a:p>
          <a:p>
            <a:pPr algn="ctr"/>
            <a:r>
              <a:rPr lang="kk-KZ" b="1" i="1" dirty="0" smtClean="0"/>
              <a:t>Ұн тартатын зауыттарға ұйым және технологиялық үдерiстi жүргiзудiң ережелерi кестеде 5 келтiрiлген жүйелер бойынша меншiктi жүктемелерi бар жыртық процесстiң хабарларын кеңес бередi.</a:t>
            </a:r>
            <a:endParaRPr lang="ru-RU" b="1" i="1" dirty="0" smtClean="0"/>
          </a:p>
          <a:p>
            <a:pPr algn="l"/>
            <a:endParaRPr lang="ru-RU" b="1" i="1" dirty="0">
              <a:solidFill>
                <a:srgbClr val="FFFF00"/>
              </a:solidFill>
              <a:latin typeface="Times New Roman" pitchFamily="18" charset="0"/>
              <a:cs typeface="Times New Roman"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3400" y="571480"/>
            <a:ext cx="7851648" cy="5500726"/>
          </a:xfrm>
        </p:spPr>
        <p:txBody>
          <a:bodyPr/>
          <a:lstStyle/>
          <a:p>
            <a:pPr algn="ctr"/>
            <a:r>
              <a:rPr lang="kk-KZ" i="1" dirty="0" smtClean="0">
                <a:solidFill>
                  <a:srgbClr val="FF0000"/>
                </a:solidFill>
                <a:latin typeface="Times New Roman" pitchFamily="18" charset="0"/>
                <a:cs typeface="Times New Roman" pitchFamily="18" charset="0"/>
              </a:rPr>
              <a:t>Жүйелер бойынша ұсақтаудың тәртiптерi жыртық, тегiстеттiр, майдалау және процесстер желiнің зығыры.</a:t>
            </a:r>
            <a:endParaRPr lang="ru-RU" dirty="0">
              <a:solidFill>
                <a:srgbClr val="FF0000"/>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533400" y="285728"/>
            <a:ext cx="8253442" cy="6215106"/>
          </a:xfrm>
        </p:spPr>
        <p:txBody>
          <a:bodyPr>
            <a:normAutofit lnSpcReduction="10000"/>
          </a:bodyPr>
          <a:lstStyle/>
          <a:p>
            <a:pPr algn="ctr"/>
            <a:r>
              <a:rPr lang="kk-KZ" b="1" dirty="0" smtClean="0">
                <a:solidFill>
                  <a:srgbClr val="FF0000"/>
                </a:solidFill>
              </a:rPr>
              <a:t>Жыртық процесстегi ұсақтауды тәртiп</a:t>
            </a:r>
            <a:endParaRPr lang="ru-RU" dirty="0" smtClean="0">
              <a:solidFill>
                <a:srgbClr val="FF0000"/>
              </a:solidFill>
            </a:endParaRPr>
          </a:p>
          <a:p>
            <a:pPr algn="ctr"/>
            <a:r>
              <a:rPr lang="kk-KZ" b="1" i="1" dirty="0" smtClean="0">
                <a:solidFill>
                  <a:srgbClr val="FFFF00"/>
                </a:solidFill>
              </a:rPr>
              <a:t>Дән жыртық процессте қабықтардың ең төменгi ұсақтауы бар iрi бөлiктерi туралы майдаланған. Жыртық процесстiң Крупкиi бөлшектердiң ең төменгi саны болуы керек - қабықтардың жабыса өскендерi және кезеңнiң даярлайтында ұсақтау және гидротермиялық өңдеудi процесстiң биiк тиiмдiлiгiне күлманатын эндосперма. Ұсақтауды процесс нақтылы нөмiрдiң бақылау елеуiшi арқылы шығаруды шамамен сандай бейнеленетiн биiк тәртiпте апарады. Кестеде 7 жыртық процесстiң жүйелерi үшiн ұн тартатын зауыттарға ұйым және технологиялық үдерiстi жүргiзудiң ереже кеңес берiлетiн ұсақтаулар тәртiптердiң көрсеткiштерi келтiрiлген.</a:t>
            </a:r>
            <a:endParaRPr lang="ru-RU" b="1" i="1" dirty="0" smtClean="0">
              <a:solidFill>
                <a:srgbClr val="FFFF00"/>
              </a:solidFill>
            </a:endParaRPr>
          </a:p>
          <a:p>
            <a:pPr algn="ctr"/>
            <a:endParaRPr lang="ru-RU" b="1" i="1" dirty="0">
              <a:solidFill>
                <a:srgbClr val="FFFF00"/>
              </a:solidFill>
              <a:latin typeface="Times New Roman" pitchFamily="18" charset="0"/>
              <a:cs typeface="Times New Roman" pitchFamily="18"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3400" y="571480"/>
            <a:ext cx="7851648" cy="4857784"/>
          </a:xfrm>
        </p:spPr>
        <p:txBody>
          <a:bodyPr>
            <a:normAutofit/>
          </a:bodyPr>
          <a:lstStyle/>
          <a:p>
            <a:pPr algn="ctr"/>
            <a:r>
              <a:rPr lang="kk-KZ" sz="7200" i="1" dirty="0" smtClean="0">
                <a:solidFill>
                  <a:srgbClr val="FF0000"/>
                </a:solidFill>
                <a:latin typeface="Times New Roman" pitchFamily="18" charset="0"/>
                <a:cs typeface="Times New Roman" pitchFamily="18" charset="0"/>
              </a:rPr>
              <a:t>Ұнның сорттарының құрастыруы және ұнның бақылауы.</a:t>
            </a:r>
            <a:endParaRPr lang="ru-RU" sz="7200" dirty="0">
              <a:solidFill>
                <a:srgbClr val="FF0000"/>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533400" y="285728"/>
            <a:ext cx="8253442" cy="6215106"/>
          </a:xfrm>
        </p:spPr>
        <p:txBody>
          <a:bodyPr>
            <a:normAutofit fontScale="85000" lnSpcReduction="10000"/>
          </a:bodyPr>
          <a:lstStyle/>
          <a:p>
            <a:pPr algn="ctr"/>
            <a:r>
              <a:rPr lang="kk-KZ" b="1" i="1" dirty="0" smtClean="0"/>
              <a:t>Тез айналатын Валканың округтық жылдамдығының кедiр-бұдырлы бетi бар белдiктерi мелющих қолдануында 5, 0 м/с қабылдау керек, дифференцияны - = 3-шi мкм 1, 25, Rның кедiр-бұдырлығының параметрi.</a:t>
            </a:r>
            <a:endParaRPr lang="ru-RU" b="1" i="1" dirty="0" smtClean="0"/>
          </a:p>
          <a:p>
            <a:pPr algn="ctr"/>
            <a:r>
              <a:rPr lang="ru-RU" b="1" i="1" dirty="0" err="1" smtClean="0"/>
              <a:t>үшiншi технологиялық сұлбасының моларын</a:t>
            </a:r>
            <a:r>
              <a:rPr lang="ru-RU" b="1" i="1" dirty="0" smtClean="0"/>
              <a:t> </a:t>
            </a:r>
            <a:r>
              <a:rPr lang="ru-RU" b="1" i="1" dirty="0" err="1" smtClean="0"/>
              <a:t>Зрш-шы</a:t>
            </a:r>
            <a:r>
              <a:rPr lang="ru-RU" b="1" i="1" dirty="0" smtClean="0"/>
              <a:t>, </a:t>
            </a:r>
            <a:r>
              <a:rPr lang="ru-RU" b="1" i="1" dirty="0" err="1" smtClean="0"/>
              <a:t>Зрш-шы</a:t>
            </a:r>
            <a:r>
              <a:rPr lang="ru-RU" b="1" i="1" dirty="0" smtClean="0"/>
              <a:t> </a:t>
            </a:r>
            <a:r>
              <a:rPr lang="ru-RU" b="1" i="1" dirty="0" err="1" smtClean="0"/>
              <a:t>және екiншi</a:t>
            </a:r>
            <a:r>
              <a:rPr lang="ru-RU" b="1" i="1" dirty="0" smtClean="0"/>
              <a:t> </a:t>
            </a:r>
            <a:r>
              <a:rPr lang="ru-RU" b="1" i="1" dirty="0" err="1" smtClean="0"/>
              <a:t>екi</a:t>
            </a:r>
            <a:r>
              <a:rPr lang="ru-RU" b="1" i="1" dirty="0" smtClean="0"/>
              <a:t> </a:t>
            </a:r>
            <a:r>
              <a:rPr lang="ru-RU" b="1" i="1" dirty="0" err="1" smtClean="0"/>
              <a:t>өтулерi </a:t>
            </a:r>
            <a:r>
              <a:rPr lang="ru-RU" b="1" i="1" dirty="0" smtClean="0"/>
              <a:t>бар </a:t>
            </a:r>
            <a:r>
              <a:rPr lang="ru-RU" b="1" i="1" dirty="0" err="1" smtClean="0"/>
              <a:t>түрдiң технологиялық сұлбасының Брбы</a:t>
            </a:r>
            <a:r>
              <a:rPr lang="ru-RU" b="1" i="1" dirty="0" smtClean="0"/>
              <a:t> </a:t>
            </a:r>
            <a:r>
              <a:rPr lang="ru-RU" b="1" i="1" dirty="0" err="1" smtClean="0"/>
              <a:t>және екi</a:t>
            </a:r>
            <a:r>
              <a:rPr lang="ru-RU" b="1" i="1" dirty="0" smtClean="0"/>
              <a:t> </a:t>
            </a:r>
            <a:r>
              <a:rPr lang="ru-RU" b="1" i="1" dirty="0" err="1" smtClean="0"/>
              <a:t>жиналыстармен</a:t>
            </a:r>
            <a:r>
              <a:rPr lang="ru-RU" b="1" i="1" dirty="0" smtClean="0"/>
              <a:t> </a:t>
            </a:r>
            <a:r>
              <a:rPr lang="ru-RU" b="1" i="1" dirty="0" err="1" smtClean="0"/>
              <a:t>рассевахқа рассевахқа майдалау</a:t>
            </a:r>
            <a:r>
              <a:rPr lang="ru-RU" b="1" i="1" dirty="0" smtClean="0"/>
              <a:t> </a:t>
            </a:r>
            <a:r>
              <a:rPr lang="ru-RU" b="1" i="1" dirty="0" err="1" smtClean="0"/>
              <a:t>жүйелерiнiң ұсақтауының өнiмдерi iрiктейдi</a:t>
            </a:r>
            <a:r>
              <a:rPr lang="ru-RU" b="1" i="1" dirty="0" smtClean="0"/>
              <a:t>. </a:t>
            </a:r>
            <a:r>
              <a:rPr lang="ru-RU" b="1" i="1" dirty="0" err="1" smtClean="0"/>
              <a:t>Басқа маркалардың рассевовтың қолдану тиiстi</a:t>
            </a:r>
            <a:r>
              <a:rPr lang="ru-RU" b="1" i="1" dirty="0" smtClean="0"/>
              <a:t> </a:t>
            </a:r>
            <a:r>
              <a:rPr lang="ru-RU" b="1" i="1" dirty="0" err="1" smtClean="0"/>
              <a:t>технологиялық сұлбалары болуы</a:t>
            </a:r>
            <a:r>
              <a:rPr lang="ru-RU" b="1" i="1" dirty="0" smtClean="0"/>
              <a:t> </a:t>
            </a:r>
            <a:r>
              <a:rPr lang="ru-RU" b="1" i="1" dirty="0" err="1" smtClean="0"/>
              <a:t>мүмкiн.</a:t>
            </a:r>
            <a:r>
              <a:rPr lang="ru-RU" b="1" i="1" dirty="0" smtClean="0"/>
              <a:t> </a:t>
            </a:r>
            <a:r>
              <a:rPr lang="ru-RU" b="1" i="1" dirty="0" err="1" smtClean="0"/>
              <a:t>Майдалау</a:t>
            </a:r>
            <a:r>
              <a:rPr lang="ru-RU" b="1" i="1" dirty="0" smtClean="0"/>
              <a:t> </a:t>
            </a:r>
            <a:r>
              <a:rPr lang="ru-RU" b="1" i="1" dirty="0" err="1" smtClean="0"/>
              <a:t>жүйелерiнiң ұсақтауының өнiмдерi </a:t>
            </a:r>
            <a:r>
              <a:rPr lang="ru-RU" b="1" i="1" dirty="0" smtClean="0"/>
              <a:t>(70 %</a:t>
            </a:r>
            <a:r>
              <a:rPr lang="ru-RU" b="1" i="1" dirty="0" err="1" smtClean="0"/>
              <a:t>ке</a:t>
            </a:r>
            <a:r>
              <a:rPr lang="ru-RU" b="1" i="1" dirty="0" smtClean="0"/>
              <a:t> </a:t>
            </a:r>
            <a:r>
              <a:rPr lang="ru-RU" b="1" i="1" dirty="0" err="1" smtClean="0"/>
              <a:t>дейiн</a:t>
            </a:r>
            <a:r>
              <a:rPr lang="ru-RU" b="1" i="1" dirty="0" smtClean="0"/>
              <a:t>) </a:t>
            </a:r>
            <a:r>
              <a:rPr lang="ru-RU" b="1" i="1" dirty="0" err="1" smtClean="0"/>
              <a:t>ұнның қоспасы</a:t>
            </a:r>
            <a:r>
              <a:rPr lang="ru-RU" b="1" i="1" dirty="0" smtClean="0"/>
              <a:t>, </a:t>
            </a:r>
            <a:r>
              <a:rPr lang="ru-RU" b="1" i="1" dirty="0" err="1" smtClean="0"/>
              <a:t>ағзындалған әжiктер және дунсттар</a:t>
            </a:r>
            <a:r>
              <a:rPr lang="ru-RU" b="1" i="1" dirty="0" smtClean="0"/>
              <a:t> </a:t>
            </a:r>
            <a:r>
              <a:rPr lang="ru-RU" b="1" i="1" dirty="0" err="1" smtClean="0"/>
              <a:t>және ұсақтаудан кейiн</a:t>
            </a:r>
            <a:r>
              <a:rPr lang="ru-RU" b="1" i="1" dirty="0" smtClean="0"/>
              <a:t> </a:t>
            </a:r>
            <a:r>
              <a:rPr lang="ru-RU" b="1" i="1" dirty="0" err="1" smtClean="0"/>
              <a:t>қалған қабықтардың бөлшектерi болады</a:t>
            </a:r>
            <a:r>
              <a:rPr lang="ru-RU" b="1" i="1" dirty="0" smtClean="0"/>
              <a:t>. </a:t>
            </a:r>
            <a:r>
              <a:rPr lang="ru-RU" b="1" i="1" dirty="0" err="1" smtClean="0"/>
              <a:t>Әрбiр жүйеде iрiктеулер</a:t>
            </a:r>
            <a:r>
              <a:rPr lang="ru-RU" b="1" i="1" dirty="0" smtClean="0"/>
              <a:t> </a:t>
            </a:r>
            <a:r>
              <a:rPr lang="ru-RU" b="1" i="1" dirty="0" err="1" smtClean="0"/>
              <a:t>процесстiң есебiне</a:t>
            </a:r>
            <a:r>
              <a:rPr lang="ru-RU" b="1" i="1" dirty="0" smtClean="0"/>
              <a:t> </a:t>
            </a:r>
            <a:r>
              <a:rPr lang="ru-RU" b="1" i="1" dirty="0" err="1" smtClean="0"/>
              <a:t>сондықтан бұл компоненттердiң бөлiнуi кiредi</a:t>
            </a:r>
            <a:r>
              <a:rPr lang="ru-RU" b="1" i="1" dirty="0" smtClean="0"/>
              <a:t>. </a:t>
            </a:r>
            <a:r>
              <a:rPr lang="ru-RU" b="1" i="1" dirty="0" err="1" smtClean="0"/>
              <a:t>Iрiктеулер</a:t>
            </a:r>
            <a:r>
              <a:rPr lang="ru-RU" b="1" i="1" dirty="0" smtClean="0"/>
              <a:t> </a:t>
            </a:r>
            <a:r>
              <a:rPr lang="ru-RU" b="1" i="1" dirty="0" err="1" smtClean="0"/>
              <a:t>үшiн әжiктердiң егiсi</a:t>
            </a:r>
            <a:r>
              <a:rPr lang="ru-RU" b="1" i="1" dirty="0" smtClean="0"/>
              <a:t> </a:t>
            </a:r>
            <a:r>
              <a:rPr lang="ru-RU" b="1" i="1" dirty="0" err="1" smtClean="0"/>
              <a:t>үшiн полуложноажурногоның ұнның егiсi</a:t>
            </a:r>
            <a:r>
              <a:rPr lang="ru-RU" b="1" i="1" dirty="0" smtClean="0"/>
              <a:t>, гарнитур </a:t>
            </a:r>
            <a:r>
              <a:rPr lang="ru-RU" b="1" i="1" dirty="0" err="1" smtClean="0"/>
              <a:t>түптеуi және </a:t>
            </a:r>
            <a:r>
              <a:rPr lang="ru-RU" b="1" i="1" dirty="0" smtClean="0"/>
              <a:t>полиамид </a:t>
            </a:r>
            <a:r>
              <a:rPr lang="ru-RU" b="1" i="1" dirty="0" err="1" smtClean="0"/>
              <a:t>елеуiштерi</a:t>
            </a:r>
            <a:r>
              <a:rPr lang="ru-RU" b="1" i="1" dirty="0" smtClean="0"/>
              <a:t> </a:t>
            </a:r>
            <a:r>
              <a:rPr lang="ru-RU" b="1" i="1" dirty="0" err="1" smtClean="0"/>
              <a:t>үшiн полиамид</a:t>
            </a:r>
            <a:r>
              <a:rPr lang="ru-RU" b="1" i="1" dirty="0" smtClean="0"/>
              <a:t> </a:t>
            </a:r>
            <a:r>
              <a:rPr lang="ru-RU" b="1" i="1" dirty="0" err="1" smtClean="0"/>
              <a:t>елеуiштерiн</a:t>
            </a:r>
            <a:r>
              <a:rPr lang="ru-RU" b="1" i="1" dirty="0" smtClean="0"/>
              <a:t> </a:t>
            </a:r>
            <a:r>
              <a:rPr lang="ru-RU" b="1" i="1" dirty="0" err="1" smtClean="0"/>
              <a:t>қолданады</a:t>
            </a:r>
            <a:r>
              <a:rPr lang="ru-RU" b="1" i="1" dirty="0" smtClean="0"/>
              <a:t>.</a:t>
            </a:r>
          </a:p>
          <a:p>
            <a:pPr algn="l"/>
            <a:endParaRPr lang="ru-RU" b="1" i="1" dirty="0">
              <a:solidFill>
                <a:srgbClr val="FFFF00"/>
              </a:solidFill>
              <a:latin typeface="Times New Roman" pitchFamily="18" charset="0"/>
              <a:cs typeface="Times New Roman"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533400" y="285728"/>
            <a:ext cx="8253442" cy="6215106"/>
          </a:xfrm>
        </p:spPr>
        <p:txBody>
          <a:bodyPr>
            <a:normAutofit fontScale="92500"/>
          </a:bodyPr>
          <a:lstStyle/>
          <a:p>
            <a:pPr algn="ctr"/>
            <a:r>
              <a:rPr lang="ru-RU" b="1" i="1" dirty="0" err="1" smtClean="0">
                <a:solidFill>
                  <a:srgbClr val="FFFF00"/>
                </a:solidFill>
              </a:rPr>
              <a:t>Тиiстi</a:t>
            </a:r>
            <a:r>
              <a:rPr lang="ru-RU" b="1" i="1" dirty="0" smtClean="0">
                <a:solidFill>
                  <a:srgbClr val="FFFF00"/>
                </a:solidFill>
              </a:rPr>
              <a:t> </a:t>
            </a:r>
            <a:r>
              <a:rPr lang="ru-RU" b="1" i="1" dirty="0" err="1" smtClean="0">
                <a:solidFill>
                  <a:srgbClr val="FFFF00"/>
                </a:solidFill>
              </a:rPr>
              <a:t>нөмiрлердiң </a:t>
            </a:r>
            <a:r>
              <a:rPr lang="ru-RU" b="1" i="1" dirty="0" smtClean="0">
                <a:solidFill>
                  <a:srgbClr val="FFFF00"/>
                </a:solidFill>
              </a:rPr>
              <a:t>капрон </a:t>
            </a:r>
            <a:r>
              <a:rPr lang="ru-RU" b="1" i="1" dirty="0" err="1" smtClean="0">
                <a:solidFill>
                  <a:srgbClr val="FFFF00"/>
                </a:solidFill>
              </a:rPr>
              <a:t>елеуiштерiнiң қолдануы сонымен</a:t>
            </a:r>
            <a:r>
              <a:rPr lang="ru-RU" b="1" i="1" dirty="0" smtClean="0">
                <a:solidFill>
                  <a:srgbClr val="FFFF00"/>
                </a:solidFill>
              </a:rPr>
              <a:t> </a:t>
            </a:r>
            <a:r>
              <a:rPr lang="ru-RU" b="1" i="1" dirty="0" err="1" smtClean="0">
                <a:solidFill>
                  <a:srgbClr val="FFFF00"/>
                </a:solidFill>
              </a:rPr>
              <a:t>бiрге</a:t>
            </a:r>
            <a:r>
              <a:rPr lang="ru-RU" b="1" i="1" dirty="0" smtClean="0">
                <a:solidFill>
                  <a:srgbClr val="FFFF00"/>
                </a:solidFill>
              </a:rPr>
              <a:t> </a:t>
            </a:r>
            <a:r>
              <a:rPr lang="ru-RU" b="1" i="1" dirty="0" err="1" smtClean="0">
                <a:solidFill>
                  <a:srgbClr val="FFFF00"/>
                </a:solidFill>
              </a:rPr>
              <a:t>болуы</a:t>
            </a:r>
            <a:r>
              <a:rPr lang="ru-RU" b="1" i="1" dirty="0" smtClean="0">
                <a:solidFill>
                  <a:srgbClr val="FFFF00"/>
                </a:solidFill>
              </a:rPr>
              <a:t> </a:t>
            </a:r>
            <a:r>
              <a:rPr lang="ru-RU" b="1" i="1" dirty="0" err="1" smtClean="0">
                <a:solidFill>
                  <a:srgbClr val="FFFF00"/>
                </a:solidFill>
              </a:rPr>
              <a:t>мүмкiн</a:t>
            </a:r>
            <a:r>
              <a:rPr lang="ru-RU" b="1" i="1" dirty="0" smtClean="0">
                <a:solidFill>
                  <a:srgbClr val="FFFF00"/>
                </a:solidFill>
              </a:rPr>
              <a:t>. </a:t>
            </a:r>
            <a:r>
              <a:rPr lang="ru-RU" b="1" i="1" dirty="0" err="1" smtClean="0">
                <a:solidFill>
                  <a:srgbClr val="FFFF00"/>
                </a:solidFill>
              </a:rPr>
              <a:t>Елеуiштердiң таңдап алуы</a:t>
            </a:r>
            <a:r>
              <a:rPr lang="ru-RU" b="1" i="1" dirty="0" smtClean="0">
                <a:solidFill>
                  <a:srgbClr val="FFFF00"/>
                </a:solidFill>
              </a:rPr>
              <a:t> </a:t>
            </a:r>
            <a:r>
              <a:rPr lang="ru-RU" b="1" i="1" dirty="0" err="1" smtClean="0">
                <a:solidFill>
                  <a:srgbClr val="FFFF00"/>
                </a:solidFill>
              </a:rPr>
              <a:t>жоғары айтылған болып</a:t>
            </a:r>
            <a:r>
              <a:rPr lang="ru-RU" b="1" i="1" dirty="0" smtClean="0">
                <a:solidFill>
                  <a:srgbClr val="FFFF00"/>
                </a:solidFill>
              </a:rPr>
              <a:t> </a:t>
            </a:r>
            <a:r>
              <a:rPr lang="ru-RU" b="1" i="1" dirty="0" err="1" smtClean="0">
                <a:solidFill>
                  <a:srgbClr val="FFFF00"/>
                </a:solidFill>
              </a:rPr>
              <a:t>маңызды жағдайлар негiзiнде</a:t>
            </a:r>
            <a:r>
              <a:rPr lang="ru-RU" b="1" i="1" dirty="0" smtClean="0">
                <a:solidFill>
                  <a:srgbClr val="FFFF00"/>
                </a:solidFill>
              </a:rPr>
              <a:t> </a:t>
            </a:r>
            <a:r>
              <a:rPr lang="ru-RU" b="1" i="1" dirty="0" err="1" smtClean="0">
                <a:solidFill>
                  <a:srgbClr val="FFFF00"/>
                </a:solidFill>
              </a:rPr>
              <a:t>iске</a:t>
            </a:r>
            <a:r>
              <a:rPr lang="ru-RU" b="1" i="1" dirty="0" smtClean="0">
                <a:solidFill>
                  <a:srgbClr val="FFFF00"/>
                </a:solidFill>
              </a:rPr>
              <a:t> </a:t>
            </a:r>
            <a:r>
              <a:rPr lang="ru-RU" b="1" i="1" dirty="0" err="1" smtClean="0">
                <a:solidFill>
                  <a:srgbClr val="FFFF00"/>
                </a:solidFill>
              </a:rPr>
              <a:t>асады</a:t>
            </a:r>
            <a:r>
              <a:rPr lang="ru-RU" b="1" i="1" dirty="0" smtClean="0">
                <a:solidFill>
                  <a:srgbClr val="FFFF00"/>
                </a:solidFill>
              </a:rPr>
              <a:t>. </a:t>
            </a:r>
            <a:r>
              <a:rPr lang="ru-RU" b="1" i="1" dirty="0" err="1" smtClean="0">
                <a:solidFill>
                  <a:srgbClr val="FFFF00"/>
                </a:solidFill>
              </a:rPr>
              <a:t>Мысалы</a:t>
            </a:r>
            <a:r>
              <a:rPr lang="ru-RU" b="1" i="1" dirty="0" smtClean="0">
                <a:solidFill>
                  <a:srgbClr val="FFFF00"/>
                </a:solidFill>
              </a:rPr>
              <a:t>, </a:t>
            </a:r>
            <a:r>
              <a:rPr lang="ru-RU" b="1" i="1" dirty="0" err="1" smtClean="0">
                <a:solidFill>
                  <a:srgbClr val="FFFF00"/>
                </a:solidFill>
              </a:rPr>
              <a:t>егер</a:t>
            </a:r>
            <a:r>
              <a:rPr lang="ru-RU" b="1" i="1" dirty="0" smtClean="0">
                <a:solidFill>
                  <a:srgbClr val="FFFF00"/>
                </a:solidFill>
              </a:rPr>
              <a:t> </a:t>
            </a:r>
            <a:r>
              <a:rPr lang="ru-RU" b="1" i="1" dirty="0" err="1" smtClean="0">
                <a:solidFill>
                  <a:srgbClr val="FFFF00"/>
                </a:solidFill>
              </a:rPr>
              <a:t>iрiктеу</a:t>
            </a:r>
            <a:r>
              <a:rPr lang="ru-RU" b="1" i="1" dirty="0" smtClean="0">
                <a:solidFill>
                  <a:srgbClr val="FFFF00"/>
                </a:solidFill>
              </a:rPr>
              <a:t> </a:t>
            </a:r>
            <a:r>
              <a:rPr lang="ru-RU" b="1" i="1" dirty="0" err="1" smtClean="0">
                <a:solidFill>
                  <a:srgbClr val="FFFF00"/>
                </a:solidFill>
              </a:rPr>
              <a:t>ұн, дунсттар</a:t>
            </a:r>
            <a:r>
              <a:rPr lang="ru-RU" b="1" i="1" dirty="0" smtClean="0">
                <a:solidFill>
                  <a:srgbClr val="FFFF00"/>
                </a:solidFill>
              </a:rPr>
              <a:t> </a:t>
            </a:r>
            <a:r>
              <a:rPr lang="ru-RU" b="1" i="1" dirty="0" err="1" smtClean="0">
                <a:solidFill>
                  <a:srgbClr val="FFFF00"/>
                </a:solidFill>
              </a:rPr>
              <a:t>және қабық бөлшектерiне араластыр</a:t>
            </a:r>
            <a:r>
              <a:rPr lang="ru-RU" b="1" i="1" dirty="0" smtClean="0">
                <a:solidFill>
                  <a:srgbClr val="FFFF00"/>
                </a:solidFill>
              </a:rPr>
              <a:t> </a:t>
            </a:r>
            <a:r>
              <a:rPr lang="ru-RU" b="1" i="1" dirty="0" err="1" smtClean="0">
                <a:solidFill>
                  <a:srgbClr val="FFFF00"/>
                </a:solidFill>
              </a:rPr>
              <a:t>бойынша</a:t>
            </a:r>
            <a:r>
              <a:rPr lang="ru-RU" b="1" i="1" dirty="0" smtClean="0">
                <a:solidFill>
                  <a:srgbClr val="FFFF00"/>
                </a:solidFill>
              </a:rPr>
              <a:t> </a:t>
            </a:r>
            <a:r>
              <a:rPr lang="ru-RU" b="1" i="1" dirty="0" err="1" smtClean="0">
                <a:solidFill>
                  <a:srgbClr val="FFFF00"/>
                </a:solidFill>
              </a:rPr>
              <a:t>өнiмдердiң төрт фракциялары</a:t>
            </a:r>
            <a:r>
              <a:rPr lang="ru-RU" b="1" i="1" dirty="0" smtClean="0">
                <a:solidFill>
                  <a:srgbClr val="FFFF00"/>
                </a:solidFill>
              </a:rPr>
              <a:t> </a:t>
            </a:r>
            <a:r>
              <a:rPr lang="ru-RU" b="1" i="1" dirty="0" err="1" smtClean="0">
                <a:solidFill>
                  <a:srgbClr val="FFFF00"/>
                </a:solidFill>
              </a:rPr>
              <a:t>алатын</a:t>
            </a:r>
            <a:r>
              <a:rPr lang="ru-RU" b="1" i="1" dirty="0" smtClean="0">
                <a:solidFill>
                  <a:srgbClr val="FFFF00"/>
                </a:solidFill>
              </a:rPr>
              <a:t> </a:t>
            </a:r>
            <a:r>
              <a:rPr lang="ru-RU" b="1" i="1" dirty="0" err="1" smtClean="0">
                <a:solidFill>
                  <a:srgbClr val="FFFF00"/>
                </a:solidFill>
              </a:rPr>
              <a:t>үшiншi технологиялық сұлбасының Зрш-шысы</a:t>
            </a:r>
            <a:r>
              <a:rPr lang="ru-RU" b="1" i="1" dirty="0" smtClean="0">
                <a:solidFill>
                  <a:srgbClr val="FFFF00"/>
                </a:solidFill>
              </a:rPr>
              <a:t> </a:t>
            </a:r>
            <a:r>
              <a:rPr lang="ru-RU" b="1" i="1" dirty="0" err="1" smtClean="0">
                <a:solidFill>
                  <a:srgbClr val="FFFF00"/>
                </a:solidFill>
              </a:rPr>
              <a:t>рассевеге</a:t>
            </a:r>
            <a:r>
              <a:rPr lang="ru-RU" b="1" i="1" dirty="0" smtClean="0">
                <a:solidFill>
                  <a:srgbClr val="FFFF00"/>
                </a:solidFill>
              </a:rPr>
              <a:t> </a:t>
            </a:r>
            <a:r>
              <a:rPr lang="ru-RU" b="1" i="1" dirty="0" err="1" smtClean="0">
                <a:solidFill>
                  <a:srgbClr val="FFFF00"/>
                </a:solidFill>
              </a:rPr>
              <a:t>үш өтулер және бiр</a:t>
            </a:r>
            <a:r>
              <a:rPr lang="ru-RU" b="1" i="1" dirty="0" smtClean="0">
                <a:solidFill>
                  <a:srgbClr val="FFFF00"/>
                </a:solidFill>
              </a:rPr>
              <a:t> </a:t>
            </a:r>
            <a:r>
              <a:rPr lang="ru-RU" b="1" i="1" dirty="0" err="1" smtClean="0">
                <a:solidFill>
                  <a:srgbClr val="FFFF00"/>
                </a:solidFill>
              </a:rPr>
              <a:t>жиналысты</a:t>
            </a:r>
            <a:r>
              <a:rPr lang="ru-RU" b="1" i="1" dirty="0" smtClean="0">
                <a:solidFill>
                  <a:srgbClr val="FFFF00"/>
                </a:solidFill>
              </a:rPr>
              <a:t> </a:t>
            </a:r>
            <a:r>
              <a:rPr lang="ru-RU" b="1" i="1" dirty="0" err="1" smtClean="0">
                <a:solidFill>
                  <a:srgbClr val="FFFF00"/>
                </a:solidFill>
              </a:rPr>
              <a:t>iске</a:t>
            </a:r>
            <a:r>
              <a:rPr lang="ru-RU" b="1" i="1" dirty="0" smtClean="0">
                <a:solidFill>
                  <a:srgbClr val="FFFF00"/>
                </a:solidFill>
              </a:rPr>
              <a:t> асса, </a:t>
            </a:r>
            <a:r>
              <a:rPr lang="ru-RU" b="1" i="1" dirty="0" err="1" smtClean="0">
                <a:solidFill>
                  <a:srgbClr val="FFFF00"/>
                </a:solidFill>
              </a:rPr>
              <a:t>онда</a:t>
            </a:r>
            <a:r>
              <a:rPr lang="ru-RU" b="1" i="1" dirty="0" smtClean="0">
                <a:solidFill>
                  <a:srgbClr val="FFFF00"/>
                </a:solidFill>
              </a:rPr>
              <a:t> </a:t>
            </a:r>
            <a:r>
              <a:rPr lang="ru-RU" b="1" i="1" dirty="0" err="1" smtClean="0">
                <a:solidFill>
                  <a:srgbClr val="FFFF00"/>
                </a:solidFill>
              </a:rPr>
              <a:t>өзi iрi</a:t>
            </a:r>
            <a:r>
              <a:rPr lang="ru-RU" b="1" i="1" dirty="0" smtClean="0">
                <a:solidFill>
                  <a:srgbClr val="FFFF00"/>
                </a:solidFill>
              </a:rPr>
              <a:t> </a:t>
            </a:r>
            <a:r>
              <a:rPr lang="ru-RU" b="1" i="1" dirty="0" err="1" smtClean="0">
                <a:solidFill>
                  <a:srgbClr val="FFFF00"/>
                </a:solidFill>
              </a:rPr>
              <a:t>өнiмге араластыр</a:t>
            </a:r>
            <a:r>
              <a:rPr lang="ru-RU" b="1" i="1" dirty="0" smtClean="0">
                <a:solidFill>
                  <a:srgbClr val="FFFF00"/>
                </a:solidFill>
              </a:rPr>
              <a:t> - </a:t>
            </a:r>
            <a:r>
              <a:rPr lang="ru-RU" b="1" i="1" dirty="0" err="1" smtClean="0">
                <a:solidFill>
                  <a:srgbClr val="FFFF00"/>
                </a:solidFill>
              </a:rPr>
              <a:t>қабық жиналыспен</a:t>
            </a:r>
            <a:r>
              <a:rPr lang="ru-RU" b="1" i="1" dirty="0" smtClean="0">
                <a:solidFill>
                  <a:srgbClr val="FFFF00"/>
                </a:solidFill>
              </a:rPr>
              <a:t> </a:t>
            </a:r>
            <a:r>
              <a:rPr lang="ru-RU" b="1" i="1" dirty="0" err="1" smtClean="0">
                <a:solidFill>
                  <a:srgbClr val="FFFF00"/>
                </a:solidFill>
              </a:rPr>
              <a:t>шығаруы керек</a:t>
            </a:r>
            <a:r>
              <a:rPr lang="ru-RU" b="1" i="1" dirty="0" smtClean="0">
                <a:solidFill>
                  <a:srgbClr val="FFFF00"/>
                </a:solidFill>
              </a:rPr>
              <a:t>, </a:t>
            </a:r>
            <a:r>
              <a:rPr lang="ru-RU" b="1" i="1" dirty="0" err="1" smtClean="0">
                <a:solidFill>
                  <a:srgbClr val="FFFF00"/>
                </a:solidFill>
              </a:rPr>
              <a:t>өнiмнiң iрiлiгi</a:t>
            </a:r>
            <a:r>
              <a:rPr lang="ru-RU" b="1" i="1" dirty="0" smtClean="0">
                <a:solidFill>
                  <a:srgbClr val="FFFF00"/>
                </a:solidFill>
              </a:rPr>
              <a:t> </a:t>
            </a:r>
            <a:r>
              <a:rPr lang="ru-RU" b="1" i="1" dirty="0" err="1" smtClean="0">
                <a:solidFill>
                  <a:srgbClr val="FFFF00"/>
                </a:solidFill>
              </a:rPr>
              <a:t>бойынша</a:t>
            </a:r>
            <a:r>
              <a:rPr lang="ru-RU" b="1" i="1" dirty="0" smtClean="0">
                <a:solidFill>
                  <a:srgbClr val="FFFF00"/>
                </a:solidFill>
              </a:rPr>
              <a:t> </a:t>
            </a:r>
            <a:r>
              <a:rPr lang="ru-RU" b="1" i="1" dirty="0" err="1" smtClean="0">
                <a:solidFill>
                  <a:srgbClr val="FFFF00"/>
                </a:solidFill>
              </a:rPr>
              <a:t>екiншi</a:t>
            </a:r>
            <a:r>
              <a:rPr lang="ru-RU" b="1" i="1" dirty="0" smtClean="0">
                <a:solidFill>
                  <a:srgbClr val="FFFF00"/>
                </a:solidFill>
              </a:rPr>
              <a:t> - </a:t>
            </a:r>
            <a:r>
              <a:rPr lang="ru-RU" b="1" i="1" dirty="0" err="1" smtClean="0">
                <a:solidFill>
                  <a:srgbClr val="FFFF00"/>
                </a:solidFill>
              </a:rPr>
              <a:t>дунсттар</a:t>
            </a:r>
            <a:r>
              <a:rPr lang="ru-RU" b="1" i="1" dirty="0" smtClean="0">
                <a:solidFill>
                  <a:srgbClr val="FFFF00"/>
                </a:solidFill>
              </a:rPr>
              <a:t> </a:t>
            </a:r>
            <a:r>
              <a:rPr lang="ru-RU" b="1" i="1" dirty="0" err="1" smtClean="0">
                <a:solidFill>
                  <a:srgbClr val="FFFF00"/>
                </a:solidFill>
              </a:rPr>
              <a:t>үшiншi өтумен шығарылуы, өзi майда</a:t>
            </a:r>
            <a:r>
              <a:rPr lang="ru-RU" b="1" i="1" dirty="0" smtClean="0">
                <a:solidFill>
                  <a:srgbClr val="FFFF00"/>
                </a:solidFill>
              </a:rPr>
              <a:t> </a:t>
            </a:r>
            <a:r>
              <a:rPr lang="ru-RU" b="1" i="1" dirty="0" err="1" smtClean="0">
                <a:solidFill>
                  <a:srgbClr val="FFFF00"/>
                </a:solidFill>
              </a:rPr>
              <a:t>өнiмi араластырған болуы</a:t>
            </a:r>
            <a:r>
              <a:rPr lang="ru-RU" b="1" i="1" dirty="0" smtClean="0">
                <a:solidFill>
                  <a:srgbClr val="FFFF00"/>
                </a:solidFill>
              </a:rPr>
              <a:t> </a:t>
            </a:r>
            <a:r>
              <a:rPr lang="ru-RU" b="1" i="1" dirty="0" err="1" smtClean="0">
                <a:solidFill>
                  <a:srgbClr val="FFFF00"/>
                </a:solidFill>
              </a:rPr>
              <a:t>керек</a:t>
            </a:r>
            <a:r>
              <a:rPr lang="ru-RU" b="1" i="1" dirty="0" smtClean="0">
                <a:solidFill>
                  <a:srgbClr val="FFFF00"/>
                </a:solidFill>
              </a:rPr>
              <a:t> - </a:t>
            </a:r>
            <a:r>
              <a:rPr lang="ru-RU" b="1" i="1" dirty="0" err="1" smtClean="0">
                <a:solidFill>
                  <a:srgbClr val="FFFF00"/>
                </a:solidFill>
              </a:rPr>
              <a:t>ұн бiрiншi</a:t>
            </a:r>
            <a:r>
              <a:rPr lang="ru-RU" b="1" i="1" dirty="0" smtClean="0">
                <a:solidFill>
                  <a:srgbClr val="FFFF00"/>
                </a:solidFill>
              </a:rPr>
              <a:t> </a:t>
            </a:r>
            <a:r>
              <a:rPr lang="ru-RU" b="1" i="1" dirty="0" err="1" smtClean="0">
                <a:solidFill>
                  <a:srgbClr val="FFFF00"/>
                </a:solidFill>
              </a:rPr>
              <a:t>және екiншi</a:t>
            </a:r>
            <a:r>
              <a:rPr lang="ru-RU" b="1" i="1" dirty="0" smtClean="0">
                <a:solidFill>
                  <a:srgbClr val="FFFF00"/>
                </a:solidFill>
              </a:rPr>
              <a:t> </a:t>
            </a:r>
            <a:r>
              <a:rPr lang="ru-RU" b="1" i="1" dirty="0" err="1" smtClean="0">
                <a:solidFill>
                  <a:srgbClr val="FFFF00"/>
                </a:solidFill>
              </a:rPr>
              <a:t>өтулермен шығаруы керек</a:t>
            </a:r>
            <a:r>
              <a:rPr lang="ru-RU" b="1" i="1" dirty="0" smtClean="0">
                <a:solidFill>
                  <a:srgbClr val="FFFF00"/>
                </a:solidFill>
              </a:rPr>
              <a:t>. </a:t>
            </a:r>
            <a:r>
              <a:rPr lang="ru-RU" b="1" i="1" dirty="0" err="1" smtClean="0">
                <a:solidFill>
                  <a:srgbClr val="FFFF00"/>
                </a:solidFill>
              </a:rPr>
              <a:t>Топтардағы елеуiштерiн</a:t>
            </a:r>
            <a:r>
              <a:rPr lang="ru-RU" b="1" i="1" dirty="0" smtClean="0">
                <a:solidFill>
                  <a:srgbClr val="FFFF00"/>
                </a:solidFill>
              </a:rPr>
              <a:t> (</a:t>
            </a:r>
            <a:r>
              <a:rPr lang="ru-RU" b="1" i="1" dirty="0" err="1" smtClean="0">
                <a:solidFill>
                  <a:srgbClr val="FFFF00"/>
                </a:solidFill>
              </a:rPr>
              <a:t>жиналыспен</a:t>
            </a:r>
            <a:r>
              <a:rPr lang="ru-RU" b="1" i="1" dirty="0" smtClean="0">
                <a:solidFill>
                  <a:srgbClr val="FFFF00"/>
                </a:solidFill>
              </a:rPr>
              <a:t> </a:t>
            </a:r>
            <a:r>
              <a:rPr lang="ru-RU" b="1" i="1" dirty="0" err="1" smtClean="0">
                <a:solidFill>
                  <a:srgbClr val="FFFF00"/>
                </a:solidFill>
              </a:rPr>
              <a:t>немесе</a:t>
            </a:r>
            <a:r>
              <a:rPr lang="ru-RU" b="1" i="1" dirty="0" smtClean="0">
                <a:solidFill>
                  <a:srgbClr val="FFFF00"/>
                </a:solidFill>
              </a:rPr>
              <a:t> </a:t>
            </a:r>
            <a:r>
              <a:rPr lang="ru-RU" b="1" i="1" dirty="0" err="1" smtClean="0">
                <a:solidFill>
                  <a:srgbClr val="FFFF00"/>
                </a:solidFill>
              </a:rPr>
              <a:t>өтумен</a:t>
            </a:r>
            <a:r>
              <a:rPr lang="ru-RU" b="1" i="1" dirty="0" smtClean="0">
                <a:solidFill>
                  <a:srgbClr val="FFFF00"/>
                </a:solidFill>
              </a:rPr>
              <a:t>) рассева </a:t>
            </a:r>
            <a:r>
              <a:rPr lang="ru-RU" b="1" i="1" dirty="0" err="1" smtClean="0">
                <a:solidFill>
                  <a:srgbClr val="FFFF00"/>
                </a:solidFill>
              </a:rPr>
              <a:t>iрiктелетiн</a:t>
            </a:r>
            <a:r>
              <a:rPr lang="ru-RU" b="1" i="1" dirty="0" smtClean="0">
                <a:solidFill>
                  <a:srgbClr val="FFFF00"/>
                </a:solidFill>
              </a:rPr>
              <a:t> </a:t>
            </a:r>
            <a:r>
              <a:rPr lang="ru-RU" b="1" i="1" dirty="0" err="1" smtClean="0">
                <a:solidFill>
                  <a:srgbClr val="FFFF00"/>
                </a:solidFill>
              </a:rPr>
              <a:t>өнiмдердiң технологиялық iрiлiгi</a:t>
            </a:r>
            <a:r>
              <a:rPr lang="ru-RU" b="1" i="1" dirty="0" smtClean="0">
                <a:solidFill>
                  <a:srgbClr val="FFFF00"/>
                </a:solidFill>
              </a:rPr>
              <a:t> </a:t>
            </a:r>
            <a:r>
              <a:rPr lang="ru-RU" b="1" i="1" dirty="0" err="1" smtClean="0">
                <a:solidFill>
                  <a:srgbClr val="FFFF00"/>
                </a:solidFill>
              </a:rPr>
              <a:t>және олардың қорытындысының әдiсi бiле</a:t>
            </a:r>
            <a:r>
              <a:rPr lang="ru-RU" b="1" i="1" dirty="0" smtClean="0">
                <a:solidFill>
                  <a:srgbClr val="FFFF00"/>
                </a:solidFill>
              </a:rPr>
              <a:t> </a:t>
            </a:r>
            <a:r>
              <a:rPr lang="ru-RU" b="1" i="1" dirty="0" err="1" smtClean="0">
                <a:solidFill>
                  <a:srgbClr val="FFFF00"/>
                </a:solidFill>
              </a:rPr>
              <a:t>тередi</a:t>
            </a:r>
            <a:endParaRPr lang="ru-RU" b="1" i="1" dirty="0" smtClean="0">
              <a:solidFill>
                <a:srgbClr val="FFFF00"/>
              </a:solidFill>
            </a:endParaRPr>
          </a:p>
          <a:p>
            <a:pPr algn="l"/>
            <a:endParaRPr lang="ru-RU" b="1" i="1" dirty="0">
              <a:solidFill>
                <a:srgbClr val="FFFF00"/>
              </a:solidFill>
              <a:latin typeface="Times New Roman" pitchFamily="18" charset="0"/>
              <a:cs typeface="Times New Roman" pitchFamily="18"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3400" y="571480"/>
            <a:ext cx="7851648" cy="5500726"/>
          </a:xfrm>
        </p:spPr>
        <p:txBody>
          <a:bodyPr>
            <a:normAutofit/>
          </a:bodyPr>
          <a:lstStyle/>
          <a:p>
            <a:pPr algn="ctr"/>
            <a:r>
              <a:rPr lang="kk-KZ" sz="7200" i="1" dirty="0" smtClean="0">
                <a:solidFill>
                  <a:srgbClr val="FF0000"/>
                </a:solidFill>
                <a:latin typeface="Times New Roman" pitchFamily="18" charset="0"/>
                <a:cs typeface="Times New Roman" pitchFamily="18" charset="0"/>
              </a:rPr>
              <a:t>Жоғарғы, бiрiншi және екiншi сорттардың ұнның сапасы.</a:t>
            </a:r>
            <a:endParaRPr lang="ru-RU" sz="7200" dirty="0">
              <a:solidFill>
                <a:srgbClr val="FF0000"/>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533400" y="285728"/>
            <a:ext cx="8253442" cy="6215106"/>
          </a:xfrm>
        </p:spPr>
        <p:txBody>
          <a:bodyPr>
            <a:normAutofit fontScale="92500" lnSpcReduction="10000"/>
          </a:bodyPr>
          <a:lstStyle/>
          <a:p>
            <a:pPr algn="ctr"/>
            <a:r>
              <a:rPr lang="ru-RU" b="1" i="1" dirty="0" err="1" smtClean="0"/>
              <a:t>Ұнның кезеңдi ұсақтау негiзделген</a:t>
            </a:r>
            <a:r>
              <a:rPr lang="ru-RU" b="1" i="1" dirty="0" smtClean="0"/>
              <a:t> </a:t>
            </a:r>
            <a:r>
              <a:rPr lang="ru-RU" b="1" i="1" dirty="0" err="1" smtClean="0"/>
              <a:t>бидайларының ұнтақтардың сұрыпталған күйiнделерi эндосперманың жеке</a:t>
            </a:r>
            <a:r>
              <a:rPr lang="ru-RU" b="1" i="1" dirty="0" smtClean="0"/>
              <a:t> </a:t>
            </a:r>
            <a:r>
              <a:rPr lang="ru-RU" b="1" i="1" dirty="0" err="1" smtClean="0"/>
              <a:t>аймақтарынан пайда</a:t>
            </a:r>
            <a:r>
              <a:rPr lang="ru-RU" b="1" i="1" dirty="0" smtClean="0"/>
              <a:t> </a:t>
            </a:r>
            <a:r>
              <a:rPr lang="ru-RU" b="1" i="1" dirty="0" err="1" smtClean="0"/>
              <a:t>болады</a:t>
            </a:r>
            <a:r>
              <a:rPr lang="ru-RU" b="1" i="1" dirty="0" smtClean="0"/>
              <a:t>. </a:t>
            </a:r>
            <a:r>
              <a:rPr lang="ru-RU" b="1" i="1" dirty="0" err="1" smtClean="0"/>
              <a:t>Басқа жағынан, стандарттардың талаптарымен</a:t>
            </a:r>
            <a:r>
              <a:rPr lang="ru-RU" b="1" i="1" dirty="0" smtClean="0"/>
              <a:t> </a:t>
            </a:r>
            <a:r>
              <a:rPr lang="ru-RU" b="1" i="1" dirty="0" err="1" smtClean="0"/>
              <a:t>сәйкес қатал шектеушi</a:t>
            </a:r>
            <a:r>
              <a:rPr lang="ru-RU" b="1" i="1" dirty="0" smtClean="0"/>
              <a:t> сапа </a:t>
            </a:r>
            <a:r>
              <a:rPr lang="ru-RU" b="1" i="1" dirty="0" err="1" smtClean="0"/>
              <a:t>көрсеткiштерi алуы</a:t>
            </a:r>
            <a:r>
              <a:rPr lang="ru-RU" b="1" i="1" dirty="0" smtClean="0"/>
              <a:t> </a:t>
            </a:r>
            <a:r>
              <a:rPr lang="ru-RU" b="1" i="1" dirty="0" err="1" smtClean="0"/>
              <a:t>керек</a:t>
            </a:r>
            <a:r>
              <a:rPr lang="ru-RU" b="1" i="1" dirty="0" smtClean="0"/>
              <a:t> </a:t>
            </a:r>
            <a:r>
              <a:rPr lang="ru-RU" b="1" i="1" dirty="0" err="1" smtClean="0"/>
              <a:t>тұтынушыға алуы</a:t>
            </a:r>
            <a:r>
              <a:rPr lang="ru-RU" b="1" i="1" dirty="0" smtClean="0"/>
              <a:t> </a:t>
            </a:r>
            <a:r>
              <a:rPr lang="ru-RU" b="1" i="1" dirty="0" err="1" smtClean="0"/>
              <a:t>керек</a:t>
            </a:r>
            <a:r>
              <a:rPr lang="ru-RU" b="1" i="1" dirty="0" smtClean="0"/>
              <a:t> </a:t>
            </a:r>
            <a:r>
              <a:rPr lang="ru-RU" b="1" i="1" dirty="0" err="1" smtClean="0"/>
              <a:t>жiберiлетiн</a:t>
            </a:r>
            <a:r>
              <a:rPr lang="ru-RU" b="1" i="1" dirty="0" smtClean="0"/>
              <a:t> </a:t>
            </a:r>
            <a:r>
              <a:rPr lang="ru-RU" b="1" i="1" dirty="0" err="1" smtClean="0"/>
              <a:t>нақтылы сорттар</a:t>
            </a:r>
            <a:r>
              <a:rPr lang="ru-RU" b="1" i="1" dirty="0" smtClean="0"/>
              <a:t> </a:t>
            </a:r>
            <a:r>
              <a:rPr lang="ru-RU" b="1" i="1" dirty="0" err="1" smtClean="0"/>
              <a:t>немесе</a:t>
            </a:r>
            <a:r>
              <a:rPr lang="ru-RU" b="1" i="1" dirty="0" smtClean="0"/>
              <a:t> </a:t>
            </a:r>
            <a:r>
              <a:rPr lang="ru-RU" b="1" i="1" dirty="0" err="1" smtClean="0"/>
              <a:t>түрдiң ұны</a:t>
            </a:r>
            <a:r>
              <a:rPr lang="ru-RU" b="1" i="1" dirty="0" smtClean="0"/>
              <a:t>. </a:t>
            </a:r>
            <a:r>
              <a:rPr lang="ru-RU" b="1" i="1" dirty="0" err="1" smtClean="0"/>
              <a:t>Технологияларда</a:t>
            </a:r>
            <a:r>
              <a:rPr lang="ru-RU" b="1" i="1" dirty="0" smtClean="0"/>
              <a:t> </a:t>
            </a:r>
            <a:r>
              <a:rPr lang="ru-RU" b="1" i="1" dirty="0" err="1" smtClean="0"/>
              <a:t>сондықтан гомоген</a:t>
            </a:r>
            <a:r>
              <a:rPr lang="ru-RU" b="1" i="1" dirty="0" smtClean="0"/>
              <a:t> </a:t>
            </a:r>
            <a:r>
              <a:rPr lang="ru-RU" b="1" i="1" dirty="0" err="1" smtClean="0"/>
              <a:t>күйiне дейiн</a:t>
            </a:r>
            <a:r>
              <a:rPr lang="ru-RU" b="1" i="1" dirty="0" smtClean="0"/>
              <a:t> </a:t>
            </a:r>
            <a:r>
              <a:rPr lang="ru-RU" b="1" i="1" dirty="0" err="1" smtClean="0"/>
              <a:t>ұнның сапасы</a:t>
            </a:r>
            <a:r>
              <a:rPr lang="ru-RU" b="1" i="1" dirty="0" smtClean="0"/>
              <a:t> </a:t>
            </a:r>
            <a:r>
              <a:rPr lang="ru-RU" b="1" i="1" dirty="0" err="1" smtClean="0"/>
              <a:t>әртүрлi ағындарының белгiлi</a:t>
            </a:r>
            <a:r>
              <a:rPr lang="ru-RU" b="1" i="1" dirty="0" smtClean="0"/>
              <a:t> </a:t>
            </a:r>
            <a:r>
              <a:rPr lang="ru-RU" b="1" i="1" dirty="0" err="1" smtClean="0"/>
              <a:t>бiр</a:t>
            </a:r>
            <a:r>
              <a:rPr lang="ru-RU" b="1" i="1" dirty="0" smtClean="0"/>
              <a:t> </a:t>
            </a:r>
            <a:r>
              <a:rPr lang="ru-RU" b="1" i="1" dirty="0" err="1" smtClean="0"/>
              <a:t>байланысындағы араластыру</a:t>
            </a:r>
            <a:r>
              <a:rPr lang="ru-RU" b="1" i="1" dirty="0" smtClean="0"/>
              <a:t> </a:t>
            </a:r>
            <a:r>
              <a:rPr lang="ru-RU" b="1" i="1" dirty="0" err="1" smtClean="0"/>
              <a:t>ескерiлген</a:t>
            </a:r>
            <a:r>
              <a:rPr lang="ru-RU" b="1" i="1" dirty="0" smtClean="0"/>
              <a:t>, </a:t>
            </a:r>
            <a:r>
              <a:rPr lang="ru-RU" b="1" i="1" dirty="0" err="1" smtClean="0"/>
              <a:t>ұнның </a:t>
            </a:r>
            <a:r>
              <a:rPr lang="ru-RU" b="1" i="1" dirty="0" smtClean="0"/>
              <a:t>сорт </a:t>
            </a:r>
            <a:r>
              <a:rPr lang="ru-RU" b="1" i="1" dirty="0" err="1" smtClean="0"/>
              <a:t>немесе</a:t>
            </a:r>
            <a:r>
              <a:rPr lang="ru-RU" b="1" i="1" dirty="0" smtClean="0"/>
              <a:t> </a:t>
            </a:r>
            <a:r>
              <a:rPr lang="ru-RU" b="1" i="1" dirty="0" err="1" smtClean="0"/>
              <a:t>түрi нәтижеде </a:t>
            </a:r>
            <a:r>
              <a:rPr lang="ru-RU" b="1" i="1" dirty="0" smtClean="0"/>
              <a:t>не </a:t>
            </a:r>
            <a:r>
              <a:rPr lang="ru-RU" b="1" i="1" dirty="0" err="1" smtClean="0"/>
              <a:t>құрастырады</a:t>
            </a:r>
            <a:r>
              <a:rPr lang="ru-RU" b="1" i="1" dirty="0" smtClean="0"/>
              <a:t>.</a:t>
            </a:r>
          </a:p>
          <a:p>
            <a:pPr algn="ctr"/>
            <a:r>
              <a:rPr lang="ru-RU" b="1" i="1" dirty="0" err="1" smtClean="0"/>
              <a:t>Эндосперманың аймақтарының байланысы</a:t>
            </a:r>
            <a:r>
              <a:rPr lang="ru-RU" b="1" i="1" dirty="0" smtClean="0"/>
              <a:t> </a:t>
            </a:r>
            <a:r>
              <a:rPr lang="ru-RU" b="1" i="1" dirty="0" err="1" smtClean="0"/>
              <a:t>бойынша</a:t>
            </a:r>
            <a:r>
              <a:rPr lang="ru-RU" b="1" i="1" dirty="0" smtClean="0"/>
              <a:t> </a:t>
            </a:r>
            <a:r>
              <a:rPr lang="ru-RU" b="1" i="1" dirty="0" err="1" smtClean="0"/>
              <a:t>ұнның сортының құрастыруы дәстүр бойынша</a:t>
            </a:r>
            <a:r>
              <a:rPr lang="ru-RU" b="1" i="1" dirty="0" smtClean="0"/>
              <a:t>, </a:t>
            </a:r>
            <a:r>
              <a:rPr lang="ru-RU" b="1" i="1" dirty="0" err="1" smtClean="0"/>
              <a:t>бөлшектер отрубянистыхтың мазмұнуға iске</a:t>
            </a:r>
            <a:r>
              <a:rPr lang="ru-RU" b="1" i="1" dirty="0" smtClean="0"/>
              <a:t> </a:t>
            </a:r>
            <a:r>
              <a:rPr lang="ru-RU" b="1" i="1" dirty="0" err="1" smtClean="0"/>
              <a:t>асады</a:t>
            </a:r>
            <a:r>
              <a:rPr lang="ru-RU" b="1" i="1" dirty="0" smtClean="0"/>
              <a:t> </a:t>
            </a:r>
            <a:r>
              <a:rPr lang="ru-RU" b="1" i="1" dirty="0" err="1" smtClean="0"/>
              <a:t>және ақтықтың көрсеткiштерi бойынша</a:t>
            </a:r>
            <a:r>
              <a:rPr lang="ru-RU" b="1" i="1" dirty="0" smtClean="0"/>
              <a:t>. </a:t>
            </a:r>
            <a:r>
              <a:rPr lang="ru-RU" b="1" i="1" dirty="0" err="1" smtClean="0"/>
              <a:t>Ұнның сортының құрастыруы бiр</a:t>
            </a:r>
            <a:r>
              <a:rPr lang="ru-RU" b="1" i="1" dirty="0" smtClean="0"/>
              <a:t> </a:t>
            </a:r>
            <a:r>
              <a:rPr lang="ru-RU" b="1" i="1" dirty="0" err="1" smtClean="0"/>
              <a:t>немесе</a:t>
            </a:r>
            <a:r>
              <a:rPr lang="ru-RU" b="1" i="1" dirty="0" smtClean="0"/>
              <a:t> </a:t>
            </a:r>
            <a:r>
              <a:rPr lang="ru-RU" b="1" i="1" dirty="0" err="1" smtClean="0"/>
              <a:t>екi</a:t>
            </a:r>
            <a:r>
              <a:rPr lang="ru-RU" b="1" i="1" dirty="0" smtClean="0"/>
              <a:t> </a:t>
            </a:r>
            <a:r>
              <a:rPr lang="ru-RU" b="1" i="1" dirty="0" err="1" smtClean="0"/>
              <a:t>кезеңде iске</a:t>
            </a:r>
            <a:r>
              <a:rPr lang="ru-RU" b="1" i="1" dirty="0" smtClean="0"/>
              <a:t> аса </a:t>
            </a:r>
            <a:r>
              <a:rPr lang="ru-RU" b="1" i="1" dirty="0" err="1" smtClean="0"/>
              <a:t>алады</a:t>
            </a:r>
            <a:r>
              <a:rPr lang="ru-RU" b="1" i="1" dirty="0" smtClean="0"/>
              <a:t>.</a:t>
            </a:r>
          </a:p>
          <a:p>
            <a:pPr algn="ctr"/>
            <a:endParaRPr lang="ru-RU" b="1" i="1" dirty="0">
              <a:solidFill>
                <a:srgbClr val="FFFF00"/>
              </a:solidFill>
              <a:latin typeface="Times New Roman" pitchFamily="18" charset="0"/>
              <a:cs typeface="Times New Roman" pitchFamily="18"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3400" y="571480"/>
            <a:ext cx="7851648" cy="5500726"/>
          </a:xfrm>
        </p:spPr>
        <p:txBody>
          <a:bodyPr>
            <a:noAutofit/>
          </a:bodyPr>
          <a:lstStyle/>
          <a:p>
            <a:pPr algn="ctr"/>
            <a:r>
              <a:rPr lang="kk-KZ" sz="6600" i="1" dirty="0" smtClean="0">
                <a:solidFill>
                  <a:srgbClr val="FF0000"/>
                </a:solidFill>
                <a:latin typeface="Times New Roman" pitchFamily="18" charset="0"/>
                <a:cs typeface="Times New Roman" pitchFamily="18" charset="0"/>
              </a:rPr>
              <a:t>Технологиялық үдерiстiң кезеңдерi бойынша ұндардың шамамен шығулары.</a:t>
            </a:r>
            <a:endParaRPr lang="ru-RU" sz="6600" dirty="0">
              <a:solidFill>
                <a:srgbClr val="FF000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14282" y="214290"/>
            <a:ext cx="3467096" cy="1343020"/>
          </a:xfrm>
        </p:spPr>
        <p:txBody>
          <a:bodyPr>
            <a:normAutofit/>
          </a:bodyPr>
          <a:lstStyle/>
          <a:p>
            <a:pPr algn="l"/>
            <a:r>
              <a:rPr lang="kk-KZ" sz="6000" i="1" dirty="0" smtClean="0">
                <a:solidFill>
                  <a:srgbClr val="FF0000"/>
                </a:solidFill>
                <a:latin typeface="Times New Roman" pitchFamily="18" charset="0"/>
                <a:cs typeface="Times New Roman" pitchFamily="18" charset="0"/>
              </a:rPr>
              <a:t>Мақсат:</a:t>
            </a:r>
            <a:endParaRPr lang="ru-RU" sz="6000" i="1" dirty="0">
              <a:solidFill>
                <a:srgbClr val="FF0000"/>
              </a:solidFill>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533400" y="1785926"/>
            <a:ext cx="7854696" cy="4357718"/>
          </a:xfrm>
        </p:spPr>
        <p:txBody>
          <a:bodyPr>
            <a:normAutofit/>
          </a:bodyPr>
          <a:lstStyle/>
          <a:p>
            <a:pPr algn="ctr"/>
            <a:r>
              <a:rPr lang="kk-KZ" sz="4000" b="1" i="1" dirty="0" smtClean="0">
                <a:solidFill>
                  <a:srgbClr val="FFFF00"/>
                </a:solidFill>
                <a:latin typeface="Times New Roman" pitchFamily="18" charset="0"/>
                <a:cs typeface="Times New Roman" pitchFamily="18" charset="0"/>
              </a:rPr>
              <a:t>Технологиялық </a:t>
            </a:r>
            <a:r>
              <a:rPr lang="kk-KZ" sz="4000" b="1" i="1" dirty="0" smtClean="0">
                <a:solidFill>
                  <a:srgbClr val="FFFF00"/>
                </a:solidFill>
                <a:latin typeface="Times New Roman" pitchFamily="18" charset="0"/>
                <a:cs typeface="Times New Roman" pitchFamily="18" charset="0"/>
              </a:rPr>
              <a:t>үдерiстiң дамыған схемасы бар жыртық және майдалау процесстерiнiң схемалармен және тәртiптерiмен </a:t>
            </a:r>
            <a:r>
              <a:rPr lang="kk-KZ" sz="4000" b="1" i="1" dirty="0" smtClean="0">
                <a:solidFill>
                  <a:srgbClr val="FFFF00"/>
                </a:solidFill>
                <a:latin typeface="Times New Roman" pitchFamily="18" charset="0"/>
                <a:cs typeface="Times New Roman" pitchFamily="18" charset="0"/>
              </a:rPr>
              <a:t>студенттерді таныстыру.</a:t>
            </a:r>
            <a:endParaRPr lang="ru-RU" dirty="0" smtClean="0"/>
          </a:p>
          <a:p>
            <a:endParaRPr lang="ru-RU"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533400" y="285728"/>
            <a:ext cx="8253442" cy="6215106"/>
          </a:xfrm>
        </p:spPr>
        <p:txBody>
          <a:bodyPr>
            <a:normAutofit fontScale="92500" lnSpcReduction="10000"/>
          </a:bodyPr>
          <a:lstStyle/>
          <a:p>
            <a:pPr algn="ctr"/>
            <a:r>
              <a:rPr lang="ru-RU" b="1" i="1" dirty="0" err="1" smtClean="0">
                <a:solidFill>
                  <a:srgbClr val="FFFF00"/>
                </a:solidFill>
              </a:rPr>
              <a:t>Ұнның бақылауы сөзсiз технологиялық операциямен</a:t>
            </a:r>
            <a:r>
              <a:rPr lang="ru-RU" b="1" i="1" dirty="0" smtClean="0">
                <a:solidFill>
                  <a:srgbClr val="FFFF00"/>
                </a:solidFill>
              </a:rPr>
              <a:t> де </a:t>
            </a:r>
            <a:r>
              <a:rPr lang="ru-RU" b="1" i="1" dirty="0" err="1" smtClean="0">
                <a:solidFill>
                  <a:srgbClr val="FFFF00"/>
                </a:solidFill>
              </a:rPr>
              <a:t>керек</a:t>
            </a:r>
            <a:r>
              <a:rPr lang="ru-RU" b="1" i="1" dirty="0" smtClean="0">
                <a:solidFill>
                  <a:srgbClr val="FFFF00"/>
                </a:solidFill>
              </a:rPr>
              <a:t> </a:t>
            </a:r>
            <a:r>
              <a:rPr lang="ru-RU" b="1" i="1" dirty="0" err="1" smtClean="0">
                <a:solidFill>
                  <a:srgbClr val="FFFF00"/>
                </a:solidFill>
              </a:rPr>
              <a:t>болады</a:t>
            </a:r>
            <a:r>
              <a:rPr lang="ru-RU" b="1" i="1" dirty="0" smtClean="0">
                <a:solidFill>
                  <a:srgbClr val="FFFF00"/>
                </a:solidFill>
              </a:rPr>
              <a:t>. </a:t>
            </a:r>
            <a:r>
              <a:rPr lang="ru-RU" b="1" i="1" dirty="0" err="1" smtClean="0">
                <a:solidFill>
                  <a:srgbClr val="FFFF00"/>
                </a:solidFill>
              </a:rPr>
              <a:t>Бақылау операциялары</a:t>
            </a:r>
            <a:r>
              <a:rPr lang="ru-RU" b="1" i="1" dirty="0" smtClean="0">
                <a:solidFill>
                  <a:srgbClr val="FFFF00"/>
                </a:solidFill>
              </a:rPr>
              <a:t> </a:t>
            </a:r>
            <a:r>
              <a:rPr lang="ru-RU" b="1" i="1" dirty="0" err="1" smtClean="0">
                <a:solidFill>
                  <a:srgbClr val="FFFF00"/>
                </a:solidFill>
              </a:rPr>
              <a:t>жобалау</a:t>
            </a:r>
            <a:r>
              <a:rPr lang="ru-RU" b="1" i="1" dirty="0" smtClean="0">
                <a:solidFill>
                  <a:srgbClr val="FFFF00"/>
                </a:solidFill>
              </a:rPr>
              <a:t> </a:t>
            </a:r>
            <a:r>
              <a:rPr lang="ru-RU" b="1" i="1" dirty="0" err="1" smtClean="0">
                <a:solidFill>
                  <a:srgbClr val="FFFF00"/>
                </a:solidFill>
              </a:rPr>
              <a:t>сатысында</a:t>
            </a:r>
            <a:r>
              <a:rPr lang="ru-RU" b="1" i="1" dirty="0" smtClean="0">
                <a:solidFill>
                  <a:srgbClr val="FFFF00"/>
                </a:solidFill>
              </a:rPr>
              <a:t> </a:t>
            </a:r>
            <a:r>
              <a:rPr lang="ru-RU" b="1" i="1" dirty="0" err="1" smtClean="0">
                <a:solidFill>
                  <a:srgbClr val="FFFF00"/>
                </a:solidFill>
              </a:rPr>
              <a:t>ендi</a:t>
            </a:r>
            <a:r>
              <a:rPr lang="ru-RU" b="1" i="1" dirty="0" smtClean="0">
                <a:solidFill>
                  <a:srgbClr val="FFFF00"/>
                </a:solidFill>
              </a:rPr>
              <a:t> </a:t>
            </a:r>
            <a:r>
              <a:rPr lang="ru-RU" b="1" i="1" dirty="0" err="1" smtClean="0">
                <a:solidFill>
                  <a:srgbClr val="FFFF00"/>
                </a:solidFill>
              </a:rPr>
              <a:t>ұнның өндiрiсiнiң технологиялық сұлбаларында ескерiледi</a:t>
            </a:r>
            <a:r>
              <a:rPr lang="ru-RU" b="1" i="1" dirty="0" smtClean="0">
                <a:solidFill>
                  <a:srgbClr val="FFFF00"/>
                </a:solidFill>
              </a:rPr>
              <a:t>. </a:t>
            </a:r>
            <a:r>
              <a:rPr lang="ru-RU" b="1" i="1" dirty="0" err="1" smtClean="0">
                <a:solidFill>
                  <a:srgbClr val="FFFF00"/>
                </a:solidFill>
              </a:rPr>
              <a:t>Бұл деп</a:t>
            </a:r>
            <a:r>
              <a:rPr lang="ru-RU" b="1" i="1" dirty="0" smtClean="0">
                <a:solidFill>
                  <a:srgbClr val="FFFF00"/>
                </a:solidFill>
              </a:rPr>
              <a:t> </a:t>
            </a:r>
            <a:r>
              <a:rPr lang="ru-RU" b="1" i="1" dirty="0" err="1" smtClean="0">
                <a:solidFill>
                  <a:srgbClr val="FFFF00"/>
                </a:solidFill>
              </a:rPr>
              <a:t>аталатын</a:t>
            </a:r>
            <a:r>
              <a:rPr lang="ru-RU" b="1" i="1" dirty="0" smtClean="0">
                <a:solidFill>
                  <a:srgbClr val="FFFF00"/>
                </a:solidFill>
              </a:rPr>
              <a:t> </a:t>
            </a:r>
            <a:r>
              <a:rPr lang="ru-RU" b="1" i="1" dirty="0" err="1" smtClean="0">
                <a:solidFill>
                  <a:srgbClr val="FFFF00"/>
                </a:solidFill>
              </a:rPr>
              <a:t>технологиялық бақылаулар.</a:t>
            </a:r>
            <a:r>
              <a:rPr lang="ru-RU" b="1" i="1" dirty="0" smtClean="0">
                <a:solidFill>
                  <a:srgbClr val="FFFF00"/>
                </a:solidFill>
              </a:rPr>
              <a:t> </a:t>
            </a:r>
            <a:r>
              <a:rPr lang="ru-RU" b="1" i="1" dirty="0" err="1" smtClean="0">
                <a:solidFill>
                  <a:srgbClr val="FFFF00"/>
                </a:solidFill>
              </a:rPr>
              <a:t>Ұнды арнайы</a:t>
            </a:r>
            <a:r>
              <a:rPr lang="ru-RU" b="1" i="1" dirty="0" smtClean="0">
                <a:solidFill>
                  <a:srgbClr val="FFFF00"/>
                </a:solidFill>
              </a:rPr>
              <a:t> </a:t>
            </a:r>
            <a:r>
              <a:rPr lang="ru-RU" b="1" i="1" dirty="0" err="1" smtClean="0">
                <a:solidFill>
                  <a:srgbClr val="FFFF00"/>
                </a:solidFill>
              </a:rPr>
              <a:t>бақылау жүйесiнде жеке-жеке</a:t>
            </a:r>
            <a:r>
              <a:rPr lang="ru-RU" b="1" i="1" dirty="0" smtClean="0">
                <a:solidFill>
                  <a:srgbClr val="FFFF00"/>
                </a:solidFill>
              </a:rPr>
              <a:t> </a:t>
            </a:r>
            <a:r>
              <a:rPr lang="ru-RU" b="1" i="1" dirty="0" err="1" smtClean="0">
                <a:solidFill>
                  <a:srgbClr val="FFFF00"/>
                </a:solidFill>
              </a:rPr>
              <a:t>әрбiр сорттар</a:t>
            </a:r>
            <a:r>
              <a:rPr lang="ru-RU" b="1" i="1" dirty="0" smtClean="0">
                <a:solidFill>
                  <a:srgbClr val="FFFF00"/>
                </a:solidFill>
              </a:rPr>
              <a:t> </a:t>
            </a:r>
            <a:r>
              <a:rPr lang="ru-RU" b="1" i="1" dirty="0" err="1" smtClean="0">
                <a:solidFill>
                  <a:srgbClr val="FFFF00"/>
                </a:solidFill>
              </a:rPr>
              <a:t>тексередi</a:t>
            </a:r>
            <a:r>
              <a:rPr lang="ru-RU" b="1" i="1" dirty="0" smtClean="0">
                <a:solidFill>
                  <a:srgbClr val="FFFF00"/>
                </a:solidFill>
              </a:rPr>
              <a:t>. </a:t>
            </a:r>
            <a:r>
              <a:rPr lang="ru-RU" b="1" i="1" dirty="0" err="1" smtClean="0">
                <a:solidFill>
                  <a:srgbClr val="FFFF00"/>
                </a:solidFill>
              </a:rPr>
              <a:t>Бақылаудың ұйымдары үшiн ортақ сүзетiн беттерден</a:t>
            </a:r>
            <a:r>
              <a:rPr lang="ru-RU" b="1" i="1" dirty="0" smtClean="0">
                <a:solidFill>
                  <a:srgbClr val="FFFF00"/>
                </a:solidFill>
              </a:rPr>
              <a:t> 10 шақты-12 % </a:t>
            </a:r>
            <a:r>
              <a:rPr lang="ru-RU" b="1" i="1" dirty="0" err="1" smtClean="0">
                <a:solidFill>
                  <a:srgbClr val="FFFF00"/>
                </a:solidFill>
              </a:rPr>
              <a:t>ерекшелейдi</a:t>
            </a:r>
            <a:r>
              <a:rPr lang="ru-RU" b="1" i="1" dirty="0" smtClean="0">
                <a:solidFill>
                  <a:srgbClr val="FFFF00"/>
                </a:solidFill>
              </a:rPr>
              <a:t>. </a:t>
            </a:r>
            <a:r>
              <a:rPr lang="ru-RU" b="1" i="1" dirty="0" err="1" smtClean="0">
                <a:solidFill>
                  <a:srgbClr val="FFFF00"/>
                </a:solidFill>
              </a:rPr>
              <a:t>Бақылау операциясының физикалық мәнi </a:t>
            </a:r>
            <a:r>
              <a:rPr lang="ru-RU" b="1" i="1" dirty="0" smtClean="0">
                <a:solidFill>
                  <a:srgbClr val="FFFF00"/>
                </a:solidFill>
              </a:rPr>
              <a:t>- (</a:t>
            </a:r>
            <a:r>
              <a:rPr lang="ru-RU" b="1" i="1" dirty="0" err="1" smtClean="0">
                <a:solidFill>
                  <a:srgbClr val="FFFF00"/>
                </a:solidFill>
              </a:rPr>
              <a:t>елеуiштiк</a:t>
            </a:r>
            <a:r>
              <a:rPr lang="ru-RU" b="1" i="1" dirty="0" smtClean="0">
                <a:solidFill>
                  <a:srgbClr val="FFFF00"/>
                </a:solidFill>
              </a:rPr>
              <a:t> </a:t>
            </a:r>
            <a:r>
              <a:rPr lang="ru-RU" b="1" i="1" dirty="0" err="1" smtClean="0">
                <a:solidFill>
                  <a:srgbClr val="FFFF00"/>
                </a:solidFill>
              </a:rPr>
              <a:t>тәсiлдеу</a:t>
            </a:r>
            <a:r>
              <a:rPr lang="ru-RU" b="1" i="1" dirty="0" smtClean="0">
                <a:solidFill>
                  <a:srgbClr val="FFFF00"/>
                </a:solidFill>
              </a:rPr>
              <a:t>) </a:t>
            </a:r>
            <a:r>
              <a:rPr lang="ru-RU" b="1" i="1" dirty="0" err="1" smtClean="0">
                <a:solidFill>
                  <a:srgbClr val="FFFF00"/>
                </a:solidFill>
              </a:rPr>
              <a:t>қайта себу</a:t>
            </a:r>
            <a:r>
              <a:rPr lang="ru-RU" b="1" i="1" dirty="0" smtClean="0">
                <a:solidFill>
                  <a:srgbClr val="FFFF00"/>
                </a:solidFill>
              </a:rPr>
              <a:t> </a:t>
            </a:r>
            <a:r>
              <a:rPr lang="ru-RU" b="1" i="1" dirty="0" err="1" smtClean="0">
                <a:solidFill>
                  <a:srgbClr val="FFFF00"/>
                </a:solidFill>
              </a:rPr>
              <a:t>жолымен</a:t>
            </a:r>
            <a:r>
              <a:rPr lang="ru-RU" b="1" i="1" dirty="0" smtClean="0">
                <a:solidFill>
                  <a:srgbClr val="FFFF00"/>
                </a:solidFill>
              </a:rPr>
              <a:t> </a:t>
            </a:r>
            <a:r>
              <a:rPr lang="ru-RU" b="1" i="1" dirty="0" err="1" smtClean="0">
                <a:solidFill>
                  <a:srgbClr val="FFFF00"/>
                </a:solidFill>
              </a:rPr>
              <a:t>қапылыста қақпанды қоспалар ұннан ерекшелеу</a:t>
            </a:r>
            <a:r>
              <a:rPr lang="ru-RU" b="1" i="1" dirty="0" smtClean="0">
                <a:solidFill>
                  <a:srgbClr val="FFFF00"/>
                </a:solidFill>
              </a:rPr>
              <a:t>. </a:t>
            </a:r>
            <a:r>
              <a:rPr lang="ru-RU" b="1" i="1" dirty="0" err="1" smtClean="0">
                <a:solidFill>
                  <a:srgbClr val="FFFF00"/>
                </a:solidFill>
              </a:rPr>
              <a:t>Қапылыста қақпанды қоспалар бұл майда</a:t>
            </a:r>
            <a:r>
              <a:rPr lang="ru-RU" b="1" i="1" dirty="0" smtClean="0">
                <a:solidFill>
                  <a:srgbClr val="FFFF00"/>
                </a:solidFill>
              </a:rPr>
              <a:t> </a:t>
            </a:r>
            <a:r>
              <a:rPr lang="ru-RU" b="1" i="1" dirty="0" err="1" smtClean="0">
                <a:solidFill>
                  <a:srgbClr val="FFFF00"/>
                </a:solidFill>
              </a:rPr>
              <a:t>бөлшектенген ұнтақ тәрiздi өнiм ұнның бөлшектерiнiң шақтасына болуы</a:t>
            </a:r>
            <a:r>
              <a:rPr lang="ru-RU" b="1" i="1" dirty="0" smtClean="0">
                <a:solidFill>
                  <a:srgbClr val="FFFF00"/>
                </a:solidFill>
              </a:rPr>
              <a:t> </a:t>
            </a:r>
            <a:r>
              <a:rPr lang="ru-RU" b="1" i="1" dirty="0" err="1" smtClean="0">
                <a:solidFill>
                  <a:srgbClr val="FFFF00"/>
                </a:solidFill>
              </a:rPr>
              <a:t>керек</a:t>
            </a:r>
            <a:r>
              <a:rPr lang="ru-RU" b="1" i="1" dirty="0" smtClean="0">
                <a:solidFill>
                  <a:srgbClr val="FFFF00"/>
                </a:solidFill>
              </a:rPr>
              <a:t> </a:t>
            </a:r>
            <a:r>
              <a:rPr lang="ru-RU" b="1" i="1" dirty="0" err="1" smtClean="0">
                <a:solidFill>
                  <a:srgbClr val="FFFF00"/>
                </a:solidFill>
              </a:rPr>
              <a:t>ұн есепке</a:t>
            </a:r>
            <a:r>
              <a:rPr lang="ru-RU" b="1" i="1" dirty="0" smtClean="0">
                <a:solidFill>
                  <a:srgbClr val="FFFF00"/>
                </a:solidFill>
              </a:rPr>
              <a:t> ала </a:t>
            </a:r>
            <a:r>
              <a:rPr lang="ru-RU" b="1" i="1" dirty="0" err="1" smtClean="0">
                <a:solidFill>
                  <a:srgbClr val="FFFF00"/>
                </a:solidFill>
              </a:rPr>
              <a:t>және елеуiштiң жиналысында</a:t>
            </a:r>
            <a:r>
              <a:rPr lang="ru-RU" b="1" i="1" dirty="0" smtClean="0">
                <a:solidFill>
                  <a:srgbClr val="FFFF00"/>
                </a:solidFill>
              </a:rPr>
              <a:t> </a:t>
            </a:r>
            <a:r>
              <a:rPr lang="ru-RU" b="1" i="1" dirty="0" err="1" smtClean="0">
                <a:solidFill>
                  <a:srgbClr val="FFFF00"/>
                </a:solidFill>
              </a:rPr>
              <a:t>көрсетуi керек</a:t>
            </a:r>
            <a:r>
              <a:rPr lang="ru-RU" b="1" i="1" dirty="0" smtClean="0">
                <a:solidFill>
                  <a:srgbClr val="FFFF00"/>
                </a:solidFill>
              </a:rPr>
              <a:t>. </a:t>
            </a:r>
            <a:r>
              <a:rPr lang="ru-RU" b="1" i="1" dirty="0" err="1" smtClean="0">
                <a:solidFill>
                  <a:srgbClr val="FFFF00"/>
                </a:solidFill>
              </a:rPr>
              <a:t>Кездейсоқ қоспаларды ерекшелеулерден</a:t>
            </a:r>
            <a:r>
              <a:rPr lang="ru-RU" b="1" i="1" dirty="0" smtClean="0">
                <a:solidFill>
                  <a:srgbClr val="FFFF00"/>
                </a:solidFill>
              </a:rPr>
              <a:t> </a:t>
            </a:r>
            <a:r>
              <a:rPr lang="ru-RU" b="1" i="1" dirty="0" err="1" smtClean="0">
                <a:solidFill>
                  <a:srgbClr val="FFFF00"/>
                </a:solidFill>
              </a:rPr>
              <a:t>басқа сорттың бiртектiлiгiн</a:t>
            </a:r>
            <a:r>
              <a:rPr lang="ru-RU" b="1" i="1" dirty="0" smtClean="0">
                <a:solidFill>
                  <a:srgbClr val="FFFF00"/>
                </a:solidFill>
              </a:rPr>
              <a:t> </a:t>
            </a:r>
            <a:r>
              <a:rPr lang="ru-RU" b="1" i="1" dirty="0" err="1" smtClean="0">
                <a:solidFill>
                  <a:srgbClr val="FFFF00"/>
                </a:solidFill>
              </a:rPr>
              <a:t>үлкейтетiн ұнның сапасы</a:t>
            </a:r>
            <a:r>
              <a:rPr lang="ru-RU" b="1" i="1" dirty="0" smtClean="0">
                <a:solidFill>
                  <a:srgbClr val="FFFF00"/>
                </a:solidFill>
              </a:rPr>
              <a:t> </a:t>
            </a:r>
            <a:r>
              <a:rPr lang="ru-RU" b="1" i="1" dirty="0" err="1" smtClean="0">
                <a:solidFill>
                  <a:srgbClr val="FFFF00"/>
                </a:solidFill>
              </a:rPr>
              <a:t>әртүрлi ағындарының қосымша кедергi</a:t>
            </a:r>
            <a:r>
              <a:rPr lang="ru-RU" b="1" i="1" dirty="0" smtClean="0">
                <a:solidFill>
                  <a:srgbClr val="FFFF00"/>
                </a:solidFill>
              </a:rPr>
              <a:t> </a:t>
            </a:r>
            <a:r>
              <a:rPr lang="ru-RU" b="1" i="1" dirty="0" err="1" smtClean="0">
                <a:solidFill>
                  <a:srgbClr val="FFFF00"/>
                </a:solidFill>
              </a:rPr>
              <a:t>жасауы</a:t>
            </a:r>
            <a:r>
              <a:rPr lang="ru-RU" b="1" i="1" dirty="0" smtClean="0">
                <a:solidFill>
                  <a:srgbClr val="FFFF00"/>
                </a:solidFill>
              </a:rPr>
              <a:t> </a:t>
            </a:r>
            <a:r>
              <a:rPr lang="ru-RU" b="1" i="1" dirty="0" err="1" smtClean="0">
                <a:solidFill>
                  <a:srgbClr val="FFFF00"/>
                </a:solidFill>
              </a:rPr>
              <a:t>бақылау қайта себуiнде</a:t>
            </a:r>
            <a:r>
              <a:rPr lang="ru-RU" b="1" i="1" dirty="0" smtClean="0">
                <a:solidFill>
                  <a:srgbClr val="FFFF00"/>
                </a:solidFill>
              </a:rPr>
              <a:t> </a:t>
            </a:r>
            <a:r>
              <a:rPr lang="ru-RU" b="1" i="1" dirty="0" err="1" smtClean="0">
                <a:solidFill>
                  <a:srgbClr val="FFFF00"/>
                </a:solidFill>
              </a:rPr>
              <a:t>болады</a:t>
            </a:r>
            <a:r>
              <a:rPr lang="ru-RU" b="1" i="1" dirty="0" smtClean="0">
                <a:solidFill>
                  <a:srgbClr val="FFFF00"/>
                </a:solidFill>
              </a:rPr>
              <a:t>.</a:t>
            </a:r>
          </a:p>
          <a:p>
            <a:pPr algn="ctr"/>
            <a:endParaRPr lang="ru-RU" b="1" i="1" dirty="0">
              <a:solidFill>
                <a:srgbClr val="FFFF00"/>
              </a:solidFill>
              <a:latin typeface="Times New Roman" pitchFamily="18" charset="0"/>
              <a:cs typeface="Times New Roman"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85720" y="428604"/>
            <a:ext cx="3467096" cy="1271582"/>
          </a:xfrm>
        </p:spPr>
        <p:txBody>
          <a:bodyPr>
            <a:normAutofit fontScale="90000"/>
          </a:bodyPr>
          <a:lstStyle/>
          <a:p>
            <a:pPr algn="l"/>
            <a:r>
              <a:rPr lang="kk-KZ" sz="6000" i="1" dirty="0" smtClean="0">
                <a:solidFill>
                  <a:srgbClr val="FF0000"/>
                </a:solidFill>
                <a:latin typeface="Times New Roman" pitchFamily="18" charset="0"/>
                <a:cs typeface="Times New Roman" pitchFamily="18" charset="0"/>
              </a:rPr>
              <a:t>Жоспар:</a:t>
            </a:r>
            <a:r>
              <a:rPr lang="ru-RU" sz="6000" i="1" dirty="0" smtClean="0">
                <a:solidFill>
                  <a:srgbClr val="FF0000"/>
                </a:solidFill>
                <a:latin typeface="Times New Roman" pitchFamily="18" charset="0"/>
                <a:cs typeface="Times New Roman" pitchFamily="18" charset="0"/>
              </a:rPr>
              <a:t/>
            </a:r>
            <a:br>
              <a:rPr lang="ru-RU" sz="6000" i="1" dirty="0" smtClean="0">
                <a:solidFill>
                  <a:srgbClr val="FF0000"/>
                </a:solidFill>
                <a:latin typeface="Times New Roman" pitchFamily="18" charset="0"/>
                <a:cs typeface="Times New Roman" pitchFamily="18" charset="0"/>
              </a:rPr>
            </a:br>
            <a:endParaRPr lang="ru-RU" sz="6000" i="1" dirty="0">
              <a:solidFill>
                <a:srgbClr val="FF0000"/>
              </a:solidFill>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533400" y="1214422"/>
            <a:ext cx="8253442" cy="5286412"/>
          </a:xfrm>
        </p:spPr>
        <p:txBody>
          <a:bodyPr>
            <a:normAutofit fontScale="92500" lnSpcReduction="10000"/>
          </a:bodyPr>
          <a:lstStyle/>
          <a:p>
            <a:pPr algn="l"/>
            <a:r>
              <a:rPr lang="kk-KZ" b="1" i="1" dirty="0" smtClean="0">
                <a:solidFill>
                  <a:srgbClr val="FFFF00"/>
                </a:solidFill>
                <a:latin typeface="Times New Roman" pitchFamily="18" charset="0"/>
                <a:cs typeface="Times New Roman" pitchFamily="18" charset="0"/>
              </a:rPr>
              <a:t>1</a:t>
            </a:r>
            <a:r>
              <a:rPr lang="kk-KZ" b="1" i="1" dirty="0" smtClean="0">
                <a:solidFill>
                  <a:srgbClr val="FFFF00"/>
                </a:solidFill>
                <a:latin typeface="Times New Roman" pitchFamily="18" charset="0"/>
                <a:cs typeface="Times New Roman" pitchFamily="18" charset="0"/>
              </a:rPr>
              <a:t>. Құрастырудың технологиялық </a:t>
            </a:r>
            <a:r>
              <a:rPr lang="kk-KZ" b="1" i="1" dirty="0" smtClean="0">
                <a:solidFill>
                  <a:srgbClr val="FFFF00"/>
                </a:solidFill>
                <a:latin typeface="Times New Roman" pitchFamily="18" charset="0"/>
                <a:cs typeface="Times New Roman" pitchFamily="18" charset="0"/>
              </a:rPr>
              <a:t>сұлбасы, </a:t>
            </a:r>
            <a:r>
              <a:rPr lang="kk-KZ" b="1" i="1" dirty="0" smtClean="0">
                <a:solidFill>
                  <a:srgbClr val="FFFF00"/>
                </a:solidFill>
                <a:latin typeface="Times New Roman" pitchFamily="18" charset="0"/>
                <a:cs typeface="Times New Roman" pitchFamily="18" charset="0"/>
              </a:rPr>
              <a:t>қағидалары.</a:t>
            </a:r>
            <a:endParaRPr lang="ru-RU" b="1" i="1" dirty="0" smtClean="0">
              <a:solidFill>
                <a:srgbClr val="FFFF00"/>
              </a:solidFill>
              <a:latin typeface="Times New Roman" pitchFamily="18" charset="0"/>
              <a:cs typeface="Times New Roman" pitchFamily="18" charset="0"/>
            </a:endParaRPr>
          </a:p>
          <a:p>
            <a:pPr algn="l"/>
            <a:r>
              <a:rPr lang="kk-KZ" b="1" i="1" dirty="0" smtClean="0">
                <a:solidFill>
                  <a:srgbClr val="FFFF00"/>
                </a:solidFill>
                <a:latin typeface="Times New Roman" pitchFamily="18" charset="0"/>
                <a:cs typeface="Times New Roman" pitchFamily="18" charset="0"/>
              </a:rPr>
              <a:t>2. Ж</a:t>
            </a:r>
            <a:r>
              <a:rPr lang="kk-KZ" b="1" i="1" dirty="0" smtClean="0">
                <a:solidFill>
                  <a:srgbClr val="FFFF00"/>
                </a:solidFill>
                <a:latin typeface="Times New Roman" pitchFamily="18" charset="0"/>
                <a:cs typeface="Times New Roman" pitchFamily="18" charset="0"/>
              </a:rPr>
              <a:t>ыртық</a:t>
            </a:r>
            <a:r>
              <a:rPr lang="kk-KZ" b="1" i="1" dirty="0" smtClean="0">
                <a:solidFill>
                  <a:srgbClr val="FFFF00"/>
                </a:solidFill>
                <a:latin typeface="Times New Roman" pitchFamily="18" charset="0"/>
                <a:cs typeface="Times New Roman" pitchFamily="18" charset="0"/>
              </a:rPr>
              <a:t>, тегiстеттiр, майдалау және </a:t>
            </a:r>
            <a:r>
              <a:rPr lang="kk-KZ" b="1" i="1" dirty="0" smtClean="0">
                <a:solidFill>
                  <a:srgbClr val="FFFF00"/>
                </a:solidFill>
                <a:latin typeface="Times New Roman" pitchFamily="18" charset="0"/>
                <a:cs typeface="Times New Roman" pitchFamily="18" charset="0"/>
              </a:rPr>
              <a:t>процесс бiлiктi </a:t>
            </a:r>
            <a:r>
              <a:rPr lang="kk-KZ" b="1" i="1" dirty="0" smtClean="0">
                <a:solidFill>
                  <a:srgbClr val="FFFF00"/>
                </a:solidFill>
                <a:latin typeface="Times New Roman" pitchFamily="18" charset="0"/>
                <a:cs typeface="Times New Roman" pitchFamily="18" charset="0"/>
              </a:rPr>
              <a:t>станоктерiнiң вальцтерiн техникалық мiнездемесі </a:t>
            </a:r>
            <a:r>
              <a:rPr lang="kk-KZ" b="1" i="1" dirty="0" smtClean="0">
                <a:solidFill>
                  <a:srgbClr val="FFFF00"/>
                </a:solidFill>
                <a:latin typeface="Times New Roman" pitchFamily="18" charset="0"/>
                <a:cs typeface="Times New Roman" pitchFamily="18" charset="0"/>
              </a:rPr>
              <a:t>.</a:t>
            </a:r>
            <a:endParaRPr lang="ru-RU" b="1" i="1" dirty="0" smtClean="0">
              <a:solidFill>
                <a:srgbClr val="FFFF00"/>
              </a:solidFill>
              <a:latin typeface="Times New Roman" pitchFamily="18" charset="0"/>
              <a:cs typeface="Times New Roman" pitchFamily="18" charset="0"/>
            </a:endParaRPr>
          </a:p>
          <a:p>
            <a:pPr algn="l"/>
            <a:r>
              <a:rPr lang="kk-KZ" b="1" i="1" dirty="0" smtClean="0">
                <a:solidFill>
                  <a:srgbClr val="FFFF00"/>
                </a:solidFill>
                <a:latin typeface="Times New Roman" pitchFamily="18" charset="0"/>
                <a:cs typeface="Times New Roman" pitchFamily="18" charset="0"/>
              </a:rPr>
              <a:t>3. Процесстер бойынша жаншып қақтау сызық және сүзетiн беттiң шамамен үлестiрiлуi, жабдыққа орташа меншiктi жүктемелердiң кеңес берiлетiн нормалары.</a:t>
            </a:r>
            <a:endParaRPr lang="ru-RU" b="1" i="1" dirty="0" smtClean="0">
              <a:solidFill>
                <a:srgbClr val="FFFF00"/>
              </a:solidFill>
              <a:latin typeface="Times New Roman" pitchFamily="18" charset="0"/>
              <a:cs typeface="Times New Roman" pitchFamily="18" charset="0"/>
            </a:endParaRPr>
          </a:p>
          <a:p>
            <a:pPr algn="l"/>
            <a:r>
              <a:rPr lang="kk-KZ" b="1" i="1" dirty="0" smtClean="0">
                <a:solidFill>
                  <a:srgbClr val="FFFF00"/>
                </a:solidFill>
                <a:latin typeface="Times New Roman" pitchFamily="18" charset="0"/>
                <a:cs typeface="Times New Roman" pitchFamily="18" charset="0"/>
              </a:rPr>
              <a:t>4. Жүйелер бойынша ұсақтаудың тәртiптерi жыртық, тегiстеттiр, майдалау және процесстер </a:t>
            </a:r>
            <a:r>
              <a:rPr lang="kk-KZ" b="1" i="1" dirty="0" smtClean="0">
                <a:solidFill>
                  <a:srgbClr val="FFFF00"/>
                </a:solidFill>
                <a:latin typeface="Times New Roman" pitchFamily="18" charset="0"/>
                <a:cs typeface="Times New Roman" pitchFamily="18" charset="0"/>
              </a:rPr>
              <a:t>желiнің зығыры.</a:t>
            </a:r>
            <a:endParaRPr lang="ru-RU" b="1" i="1" dirty="0" smtClean="0">
              <a:solidFill>
                <a:srgbClr val="FFFF00"/>
              </a:solidFill>
              <a:latin typeface="Times New Roman" pitchFamily="18" charset="0"/>
              <a:cs typeface="Times New Roman" pitchFamily="18" charset="0"/>
            </a:endParaRPr>
          </a:p>
          <a:p>
            <a:pPr algn="l"/>
            <a:r>
              <a:rPr lang="kk-KZ" b="1" i="1" dirty="0" smtClean="0">
                <a:solidFill>
                  <a:srgbClr val="FFFF00"/>
                </a:solidFill>
                <a:latin typeface="Times New Roman" pitchFamily="18" charset="0"/>
                <a:cs typeface="Times New Roman" pitchFamily="18" charset="0"/>
              </a:rPr>
              <a:t>5. Ұнның сорттарының құрастыруы және ұнның бақылауы.</a:t>
            </a:r>
            <a:endParaRPr lang="ru-RU" b="1" i="1" dirty="0" smtClean="0">
              <a:solidFill>
                <a:srgbClr val="FFFF00"/>
              </a:solidFill>
              <a:latin typeface="Times New Roman" pitchFamily="18" charset="0"/>
              <a:cs typeface="Times New Roman" pitchFamily="18" charset="0"/>
            </a:endParaRPr>
          </a:p>
          <a:p>
            <a:pPr algn="l"/>
            <a:r>
              <a:rPr lang="kk-KZ" b="1" i="1" dirty="0" smtClean="0">
                <a:solidFill>
                  <a:srgbClr val="FFFF00"/>
                </a:solidFill>
                <a:latin typeface="Times New Roman" pitchFamily="18" charset="0"/>
                <a:cs typeface="Times New Roman" pitchFamily="18" charset="0"/>
              </a:rPr>
              <a:t>6. Жоғарғы, бiрiншi және екiншi сорттардың ұнның сапасы.</a:t>
            </a:r>
            <a:endParaRPr lang="ru-RU" b="1" i="1" dirty="0" smtClean="0">
              <a:solidFill>
                <a:srgbClr val="FFFF00"/>
              </a:solidFill>
              <a:latin typeface="Times New Roman" pitchFamily="18" charset="0"/>
              <a:cs typeface="Times New Roman" pitchFamily="18" charset="0"/>
            </a:endParaRPr>
          </a:p>
          <a:p>
            <a:pPr algn="l"/>
            <a:r>
              <a:rPr lang="kk-KZ" b="1" i="1" dirty="0" smtClean="0">
                <a:solidFill>
                  <a:srgbClr val="FFFF00"/>
                </a:solidFill>
                <a:latin typeface="Times New Roman" pitchFamily="18" charset="0"/>
                <a:cs typeface="Times New Roman" pitchFamily="18" charset="0"/>
              </a:rPr>
              <a:t>7. Технологиялық үдерiстiң кезеңдерi бойынша </a:t>
            </a:r>
            <a:r>
              <a:rPr lang="kk-KZ" b="1" i="1" dirty="0" smtClean="0">
                <a:solidFill>
                  <a:srgbClr val="FFFF00"/>
                </a:solidFill>
                <a:latin typeface="Times New Roman" pitchFamily="18" charset="0"/>
                <a:cs typeface="Times New Roman" pitchFamily="18" charset="0"/>
              </a:rPr>
              <a:t>ұндардың </a:t>
            </a:r>
            <a:r>
              <a:rPr lang="kk-KZ" b="1" i="1" dirty="0" smtClean="0">
                <a:solidFill>
                  <a:srgbClr val="FFFF00"/>
                </a:solidFill>
                <a:latin typeface="Times New Roman" pitchFamily="18" charset="0"/>
                <a:cs typeface="Times New Roman" pitchFamily="18" charset="0"/>
              </a:rPr>
              <a:t>шамамен </a:t>
            </a:r>
            <a:r>
              <a:rPr lang="kk-KZ" b="1" i="1" dirty="0" smtClean="0">
                <a:solidFill>
                  <a:srgbClr val="FFFF00"/>
                </a:solidFill>
                <a:latin typeface="Times New Roman" pitchFamily="18" charset="0"/>
                <a:cs typeface="Times New Roman" pitchFamily="18" charset="0"/>
              </a:rPr>
              <a:t>шығулары.</a:t>
            </a:r>
            <a:endParaRPr lang="ru-RU" b="1" i="1" dirty="0" smtClean="0">
              <a:solidFill>
                <a:srgbClr val="FFFF00"/>
              </a:solidFill>
              <a:latin typeface="Times New Roman" pitchFamily="18" charset="0"/>
              <a:cs typeface="Times New Roman" pitchFamily="18" charset="0"/>
            </a:endParaRPr>
          </a:p>
          <a:p>
            <a:pPr algn="l"/>
            <a:endParaRPr lang="ru-RU" b="1" i="1" dirty="0">
              <a:solidFill>
                <a:srgbClr val="FFFF00"/>
              </a:solidFill>
              <a:latin typeface="Times New Roman" pitchFamily="18" charset="0"/>
              <a:cs typeface="Times New Roman"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3400" y="571480"/>
            <a:ext cx="7851648" cy="3714776"/>
          </a:xfrm>
        </p:spPr>
        <p:txBody>
          <a:bodyPr>
            <a:normAutofit/>
          </a:bodyPr>
          <a:lstStyle/>
          <a:p>
            <a:pPr algn="ctr"/>
            <a:r>
              <a:rPr lang="kk-KZ" sz="6000" i="1" dirty="0" smtClean="0">
                <a:solidFill>
                  <a:srgbClr val="FF0000"/>
                </a:solidFill>
                <a:latin typeface="Times New Roman" pitchFamily="18" charset="0"/>
                <a:cs typeface="Times New Roman" pitchFamily="18" charset="0"/>
              </a:rPr>
              <a:t>Құрастырудың технологиялық сұлбасы, қағидалары.</a:t>
            </a:r>
            <a:endParaRPr lang="ru-RU" sz="6000" dirty="0">
              <a:solidFill>
                <a:srgbClr val="FF0000"/>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533400" y="285728"/>
            <a:ext cx="8253442" cy="6215106"/>
          </a:xfrm>
        </p:spPr>
        <p:txBody>
          <a:bodyPr>
            <a:normAutofit/>
          </a:bodyPr>
          <a:lstStyle/>
          <a:p>
            <a:pPr algn="ctr"/>
            <a:r>
              <a:rPr lang="kk-KZ" sz="3600" b="1" i="1" dirty="0" smtClean="0">
                <a:solidFill>
                  <a:srgbClr val="FFFF00"/>
                </a:solidFill>
                <a:latin typeface="Times New Roman" pitchFamily="18" charset="0"/>
                <a:cs typeface="Times New Roman" pitchFamily="18" charset="0"/>
              </a:rPr>
              <a:t>Сөндiрудi дамыған процессi бар бидайдың күрделi ұнтақтары жоғарғы сорттың ұнының таңдауларын ескередi - өте жоғары сапалы наубай ұн. Ұн тартатын зауыттарға ұйым және технологиялық үдерiстi жүргiзудiң ережелерi ұнтақтардың трехсортныхтың үш түрi, двухсортныхтың үш түрi және бiргелкi ұнтақтардың екi түрлерiн ескередi.</a:t>
            </a:r>
            <a:endParaRPr lang="ru-RU" sz="3600" b="1" i="1" dirty="0" smtClean="0">
              <a:solidFill>
                <a:srgbClr val="FFFF00"/>
              </a:solidFill>
              <a:latin typeface="Times New Roman" pitchFamily="18" charset="0"/>
              <a:cs typeface="Times New Roman" pitchFamily="18" charset="0"/>
            </a:endParaRPr>
          </a:p>
          <a:p>
            <a:pPr algn="l"/>
            <a:endParaRPr lang="ru-RU" b="1" i="1" dirty="0">
              <a:solidFill>
                <a:srgbClr val="FFFF00"/>
              </a:solidFill>
              <a:latin typeface="Times New Roman" pitchFamily="18" charset="0"/>
              <a:cs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533400" y="285728"/>
            <a:ext cx="8253442" cy="6215106"/>
          </a:xfrm>
        </p:spPr>
        <p:txBody>
          <a:bodyPr>
            <a:normAutofit fontScale="92500" lnSpcReduction="10000"/>
          </a:bodyPr>
          <a:lstStyle/>
          <a:p>
            <a:pPr algn="ctr"/>
            <a:r>
              <a:rPr lang="kk-KZ" b="1" i="1" dirty="0" smtClean="0">
                <a:latin typeface="Times New Roman" pitchFamily="18" charset="0"/>
                <a:cs typeface="Times New Roman" pitchFamily="18" charset="0"/>
              </a:rPr>
              <a:t>Астықтың бастапқы ұсақтауын процесс, өте күрделi процесс Крупообразующий. Процесс сайлау қабықтың бүтiндiгiнде сақтай және Крупкиге эндоспермалары және дунсттер айналдыра апарады. Сонымен бiрге ұнның бiлiмi сөзсiз, бiрақ сапа бойынша ол жақсы байытылған әжiктер және дунсттердiң ұсақтау алған ұнға жол бередi. Бастапқы ұсақтау әңгiме мынада ұнға дәл тигiзуi оның сапасын нашарлататын қабықтардың ұсақталуымен әрдайым жарысайды. Егер ұнтаққа әзiрлеудiң жанында дәндi өтпейдi қарқынды жуғыш немесе ылғалды қабыршақтану жеткiлiктi жағдай тереңдей алады. Сонымен бiрге жыртындының шаңы сондықтан ұнды оның күлдiлiгi үлкейте бiр нәрсеге тие алады. Екiншi жыртық жүйенiң ұнға қарағанда сапа бойынша бiрiншi жыртық жүйенiң ұны классикалық ұсыныстар бойынша ең жаманы. Және жыртық процесстiң ұны негiзiнен әжiктер және дунсттер жолсерiк өнiм алу кезiнде сияқты қаралады.</a:t>
            </a:r>
            <a:endParaRPr lang="ru-RU" b="1" i="1" dirty="0" smtClean="0">
              <a:latin typeface="Times New Roman" pitchFamily="18" charset="0"/>
              <a:cs typeface="Times New Roman" pitchFamily="18" charset="0"/>
            </a:endParaRPr>
          </a:p>
          <a:p>
            <a:pPr algn="l"/>
            <a:endParaRPr lang="ru-RU" b="1" i="1" dirty="0">
              <a:solidFill>
                <a:srgbClr val="FFFF00"/>
              </a:solidFill>
              <a:latin typeface="Times New Roman" pitchFamily="18" charset="0"/>
              <a:cs typeface="Times New Roman"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3400" y="571480"/>
            <a:ext cx="7851648" cy="5500726"/>
          </a:xfrm>
        </p:spPr>
        <p:txBody>
          <a:bodyPr>
            <a:noAutofit/>
          </a:bodyPr>
          <a:lstStyle/>
          <a:p>
            <a:pPr algn="ctr"/>
            <a:r>
              <a:rPr lang="kk-KZ" sz="5400" i="1" dirty="0" smtClean="0">
                <a:solidFill>
                  <a:srgbClr val="FF0000"/>
                </a:solidFill>
                <a:latin typeface="Times New Roman" pitchFamily="18" charset="0"/>
                <a:cs typeface="Times New Roman" pitchFamily="18" charset="0"/>
              </a:rPr>
              <a:t>Жыртық, тегiстеттiр, майдалау және процесс бiлiктi станоктерiнiң вальцтерiн техникалық мiнездемесі .</a:t>
            </a:r>
            <a:endParaRPr lang="ru-RU" sz="5400" dirty="0">
              <a:solidFill>
                <a:srgbClr val="FF0000"/>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428596" y="285728"/>
            <a:ext cx="8253442" cy="6215106"/>
          </a:xfrm>
        </p:spPr>
        <p:txBody>
          <a:bodyPr>
            <a:normAutofit lnSpcReduction="10000"/>
          </a:bodyPr>
          <a:lstStyle/>
          <a:p>
            <a:pPr algn="ctr"/>
            <a:r>
              <a:rPr lang="kk-KZ" b="1" i="1" dirty="0" smtClean="0">
                <a:solidFill>
                  <a:srgbClr val="FFFF00"/>
                </a:solidFill>
              </a:rPr>
              <a:t>Ұсақтауды тәртiп және белдiктердiң мелющихтың технологиялық параметр кинематиялық ұтымды мәндердiң анықтауымен механикалық қамтамасыз етiледi -: жұмыс саңылауы, белдiктердiң мелющихтың рифльлер, беттiң параметрлерi және кинематиялық параметрлерiнiң өзара орналаулары. Жұмыс саңылауын шаманы бастапқы ұсақтаудың басталуына дейiн бiр қалыпты сүңгiлер көмегiмен зауыт-жасап шығарушы жаншып қақтау станоктердiң ұсынысымен сәйкес орнатады, содан соң ұсақтау немесе сәйкес келуi керек кеңес берiлген ортақ шығаруды шаманың жолымен бақылау анықтауының өнiмдерiнiң органолептикалық бағасы бойынша түзетедi.</a:t>
            </a:r>
            <a:endParaRPr lang="ru-RU" b="1" i="1" dirty="0">
              <a:solidFill>
                <a:srgbClr val="FFFF00"/>
              </a:solidFill>
              <a:latin typeface="Times New Roman" pitchFamily="18" charset="0"/>
              <a:cs typeface="Times New Roman"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500034" y="357166"/>
            <a:ext cx="8253442" cy="6215106"/>
          </a:xfrm>
        </p:spPr>
        <p:txBody>
          <a:bodyPr>
            <a:normAutofit lnSpcReduction="10000"/>
          </a:bodyPr>
          <a:lstStyle/>
          <a:p>
            <a:pPr algn="ctr"/>
            <a:r>
              <a:rPr lang="kk-KZ" b="1" i="1" dirty="0" smtClean="0">
                <a:solidFill>
                  <a:srgbClr val="FFFF00"/>
                </a:solidFill>
              </a:rPr>
              <a:t>Қалған параметрлердi бекiтiледi немесе (рифльлердi өзара орналау) белдiктер мелющих монтажда, немесе алдын ала анықталады ерiксiз келтiруi үшiн Валка баяу айналатын редукторы рифльлердi кесу және таңдап алуында жалбақтаған. Әдеттегiдей, тез айналатын Валканың округтық жылдамдықтары шектердегi 5-6 м/с қабылдайды, (дифференцияны ) округтық жылдамдықтардың қатынасы, 5. Тез айналатын Валканың жылдамдығының жыртық жүйелерiнiң вымольныхына 4, 0-шi, 5 м/ске дейiн азайтуға ұсынылады, дифференцияны - 1, 5-шi, 0ге дейiн. Бұл қабықтардың ұсақталуын кiшiрейтуi және жыртық лаоларды тиiмдiлiк негiзiнен жоғарылатуы керек.</a:t>
            </a:r>
            <a:endParaRPr lang="ru-RU" b="1" i="1" dirty="0" smtClean="0">
              <a:solidFill>
                <a:srgbClr val="FFFF00"/>
              </a:solidFill>
            </a:endParaRPr>
          </a:p>
          <a:p>
            <a:pPr algn="ctr"/>
            <a:endParaRPr lang="ru-RU" b="1" i="1" dirty="0">
              <a:solidFill>
                <a:srgbClr val="FFFF00"/>
              </a:solidFill>
              <a:latin typeface="Times New Roman" pitchFamily="18" charset="0"/>
              <a:cs typeface="Times New Roman" pitchFamily="18" charset="0"/>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12</TotalTime>
  <Words>1102</Words>
  <Application>Microsoft Office PowerPoint</Application>
  <PresentationFormat>Экран (4:3)</PresentationFormat>
  <Paragraphs>33</Paragraphs>
  <Slides>20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20</vt:i4>
      </vt:variant>
    </vt:vector>
  </HeadingPairs>
  <TitlesOfParts>
    <vt:vector size="21" baseType="lpstr">
      <vt:lpstr>Поток</vt:lpstr>
      <vt:lpstr>Тақырып</vt:lpstr>
      <vt:lpstr>Мақсат:</vt:lpstr>
      <vt:lpstr>Жоспар: </vt:lpstr>
      <vt:lpstr>Құрастырудың технологиялық сұлбасы, қағидалары.</vt:lpstr>
      <vt:lpstr>Слайд 5</vt:lpstr>
      <vt:lpstr>Слайд 6</vt:lpstr>
      <vt:lpstr>Жыртық, тегiстеттiр, майдалау және процесс бiлiктi станоктерiнiң вальцтерiн техникалық мiнездемесі .</vt:lpstr>
      <vt:lpstr>Слайд 8</vt:lpstr>
      <vt:lpstr>Слайд 9</vt:lpstr>
      <vt:lpstr>Процесстер бойынша жаншып қақтау сызық және сүзетiн беттiң шамамен үлестiрiлуi, жабдыққа орташа меншiктi жүктемелердiң кеңес берiлетiн нормалары.</vt:lpstr>
      <vt:lpstr>Слайд 11</vt:lpstr>
      <vt:lpstr>Жүйелер бойынша ұсақтаудың тәртiптерi жыртық, тегiстеттiр, майдалау және процесстер желiнің зығыры.</vt:lpstr>
      <vt:lpstr>Слайд 13</vt:lpstr>
      <vt:lpstr>Ұнның сорттарының құрастыруы және ұнның бақылауы.</vt:lpstr>
      <vt:lpstr>Слайд 15</vt:lpstr>
      <vt:lpstr>Слайд 16</vt:lpstr>
      <vt:lpstr>Жоғарғы, бiрiншi және екiншi сорттардың ұнның сапасы.</vt:lpstr>
      <vt:lpstr>Слайд 18</vt:lpstr>
      <vt:lpstr>Технологиялық үдерiстiң кезеңдерi бойынша ұндардың шамамен шығулары.</vt:lpstr>
      <vt:lpstr>Слайд 20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Тақырып</dc:title>
  <cp:lastModifiedBy>ADMIN</cp:lastModifiedBy>
  <cp:revision>3</cp:revision>
  <dcterms:modified xsi:type="dcterms:W3CDTF">2012-05-07T00:02:52Z</dcterms:modified>
</cp:coreProperties>
</file>